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59"/>
  </p:notesMasterIdLst>
  <p:handoutMasterIdLst>
    <p:handoutMasterId r:id="rId60"/>
  </p:handoutMasterIdLst>
  <p:sldIdLst>
    <p:sldId id="260" r:id="rId3"/>
    <p:sldId id="326" r:id="rId4"/>
    <p:sldId id="324" r:id="rId5"/>
    <p:sldId id="266" r:id="rId6"/>
    <p:sldId id="269" r:id="rId7"/>
    <p:sldId id="271" r:id="rId8"/>
    <p:sldId id="274" r:id="rId9"/>
    <p:sldId id="275" r:id="rId10"/>
    <p:sldId id="320" r:id="rId11"/>
    <p:sldId id="321" r:id="rId12"/>
    <p:sldId id="381" r:id="rId13"/>
    <p:sldId id="276" r:id="rId14"/>
    <p:sldId id="345" r:id="rId15"/>
    <p:sldId id="382" r:id="rId16"/>
    <p:sldId id="325" r:id="rId17"/>
    <p:sldId id="332" r:id="rId18"/>
    <p:sldId id="333" r:id="rId19"/>
    <p:sldId id="334" r:id="rId20"/>
    <p:sldId id="344" r:id="rId21"/>
    <p:sldId id="337" r:id="rId22"/>
    <p:sldId id="278" r:id="rId23"/>
    <p:sldId id="279" r:id="rId24"/>
    <p:sldId id="330" r:id="rId25"/>
    <p:sldId id="281" r:id="rId26"/>
    <p:sldId id="363" r:id="rId27"/>
    <p:sldId id="369" r:id="rId28"/>
    <p:sldId id="370" r:id="rId29"/>
    <p:sldId id="380" r:id="rId30"/>
    <p:sldId id="376" r:id="rId31"/>
    <p:sldId id="377" r:id="rId32"/>
    <p:sldId id="378" r:id="rId33"/>
    <p:sldId id="379" r:id="rId34"/>
    <p:sldId id="288" r:id="rId35"/>
    <p:sldId id="289" r:id="rId36"/>
    <p:sldId id="293" r:id="rId37"/>
    <p:sldId id="294" r:id="rId38"/>
    <p:sldId id="307" r:id="rId39"/>
    <p:sldId id="296" r:id="rId40"/>
    <p:sldId id="383" r:id="rId41"/>
    <p:sldId id="297" r:id="rId42"/>
    <p:sldId id="328" r:id="rId43"/>
    <p:sldId id="329" r:id="rId44"/>
    <p:sldId id="299" r:id="rId45"/>
    <p:sldId id="300" r:id="rId46"/>
    <p:sldId id="388" r:id="rId47"/>
    <p:sldId id="301" r:id="rId48"/>
    <p:sldId id="312" r:id="rId49"/>
    <p:sldId id="314" r:id="rId50"/>
    <p:sldId id="315" r:id="rId51"/>
    <p:sldId id="317" r:id="rId52"/>
    <p:sldId id="318" r:id="rId53"/>
    <p:sldId id="319" r:id="rId54"/>
    <p:sldId id="322" r:id="rId55"/>
    <p:sldId id="304" r:id="rId56"/>
    <p:sldId id="327" r:id="rId57"/>
    <p:sldId id="316"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5708" autoAdjust="0"/>
  </p:normalViewPr>
  <p:slideViewPr>
    <p:cSldViewPr>
      <p:cViewPr varScale="1">
        <p:scale>
          <a:sx n="72" d="100"/>
          <a:sy n="72" d="100"/>
        </p:scale>
        <p:origin x="1266"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2DA6A178-1A13-4C20-ACB2-0FD9979A1009}" type="datetimeFigureOut">
              <a:rPr lang="fa-IR" smtClean="0"/>
              <a:pPr/>
              <a:t>26/12/1446</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785E5D84-60D4-4DAC-83A1-BBF1D7F41DD2}" type="slidenum">
              <a:rPr lang="fa-IR" smtClean="0"/>
              <a:pPr/>
              <a:t>‹#›</a:t>
            </a:fld>
            <a:endParaRPr lang="fa-I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A31088E-C88C-453D-9A33-E6B54168B941}" type="datetimeFigureOut">
              <a:rPr lang="fa-IR" smtClean="0"/>
              <a:pPr/>
              <a:t>26/12/1446</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ED630D0-847F-42BB-9773-3CB15A3723F0}"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05F9-4E48-41ED-A3A6-10803D25399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29BF313-C90B-4BBE-83BC-04F06F297F1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6813E97-1DD4-4C06-BA7E-331A620020B4}"/>
              </a:ext>
            </a:extLst>
          </p:cNvPr>
          <p:cNvSpPr>
            <a:spLocks noGrp="1"/>
          </p:cNvSpPr>
          <p:nvPr>
            <p:ph type="dt" sz="half" idx="10"/>
          </p:nvPr>
        </p:nvSpPr>
        <p:spPr/>
        <p:txBody>
          <a:bodyPr/>
          <a:lstStyle/>
          <a:p>
            <a:fld id="{5D3798D6-2BF7-4C11-B09F-EB49F78944D6}" type="datetime1">
              <a:rPr lang="en-US" smtClean="0"/>
              <a:pPr/>
              <a:t>6/22/2025</a:t>
            </a:fld>
            <a:endParaRPr lang="en-US"/>
          </a:p>
        </p:txBody>
      </p:sp>
      <p:sp>
        <p:nvSpPr>
          <p:cNvPr id="5" name="Footer Placeholder 4">
            <a:extLst>
              <a:ext uri="{FF2B5EF4-FFF2-40B4-BE49-F238E27FC236}">
                <a16:creationId xmlns:a16="http://schemas.microsoft.com/office/drawing/2014/main" id="{82727076-8F91-48DB-AC5E-50CB3E5B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EB038-22AF-45CC-998D-59926C8C464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9510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DE194-29BE-4D36-91C8-41A33D6BCF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2C01BA-23B6-4D5E-90F9-EF83F46E0F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F68D40-9D73-4868-9449-A354BC221C06}"/>
              </a:ext>
            </a:extLst>
          </p:cNvPr>
          <p:cNvSpPr>
            <a:spLocks noGrp="1"/>
          </p:cNvSpPr>
          <p:nvPr>
            <p:ph type="dt" sz="half" idx="10"/>
          </p:nvPr>
        </p:nvSpPr>
        <p:spPr/>
        <p:txBody>
          <a:bodyPr/>
          <a:lstStyle/>
          <a:p>
            <a:fld id="{B4AA7957-A7CD-40A3-BD59-C3D10223BC75}" type="datetime1">
              <a:rPr lang="en-US" smtClean="0"/>
              <a:pPr/>
              <a:t>6/22/2025</a:t>
            </a:fld>
            <a:endParaRPr lang="en-US"/>
          </a:p>
        </p:txBody>
      </p:sp>
      <p:sp>
        <p:nvSpPr>
          <p:cNvPr id="5" name="Footer Placeholder 4">
            <a:extLst>
              <a:ext uri="{FF2B5EF4-FFF2-40B4-BE49-F238E27FC236}">
                <a16:creationId xmlns:a16="http://schemas.microsoft.com/office/drawing/2014/main" id="{A1265B7E-20C3-47A5-9389-C33712CB33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10147-F09C-45F8-830F-59A1608E2F2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5220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BF1CAC-9456-4FE1-9BB1-C9AC6B231725}"/>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3FB15D-AB33-4C11-AAAC-B23BAF33929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0A1FD2-4889-4766-BA20-A2B4CBDD55FB}"/>
              </a:ext>
            </a:extLst>
          </p:cNvPr>
          <p:cNvSpPr>
            <a:spLocks noGrp="1"/>
          </p:cNvSpPr>
          <p:nvPr>
            <p:ph type="dt" sz="half" idx="10"/>
          </p:nvPr>
        </p:nvSpPr>
        <p:spPr/>
        <p:txBody>
          <a:bodyPr/>
          <a:lstStyle/>
          <a:p>
            <a:fld id="{B65B3EBA-9935-4953-B5B8-718DE76B78C6}" type="datetime1">
              <a:rPr lang="en-US" smtClean="0"/>
              <a:pPr/>
              <a:t>6/22/2025</a:t>
            </a:fld>
            <a:endParaRPr lang="en-US"/>
          </a:p>
        </p:txBody>
      </p:sp>
      <p:sp>
        <p:nvSpPr>
          <p:cNvPr id="5" name="Footer Placeholder 4">
            <a:extLst>
              <a:ext uri="{FF2B5EF4-FFF2-40B4-BE49-F238E27FC236}">
                <a16:creationId xmlns:a16="http://schemas.microsoft.com/office/drawing/2014/main" id="{4883B38B-2305-4D02-8559-6FF53DD867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250D65-502C-42B7-8440-031B717FEEB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4071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17" name="Footer Placeholder 16"/>
          <p:cNvSpPr>
            <a:spLocks noGrp="1"/>
          </p:cNvSpPr>
          <p:nvPr>
            <p:ph type="ftr" sz="quarter" idx="11"/>
          </p:nvPr>
        </p:nvSpPr>
        <p:spPr/>
        <p:txBody>
          <a:bodyPr/>
          <a:lstStyle/>
          <a:p>
            <a:endParaRPr lang="fa-IR"/>
          </a:p>
        </p:txBody>
      </p:sp>
      <p:sp>
        <p:nvSpPr>
          <p:cNvPr id="29" name="Slide Number Placeholder 28"/>
          <p:cNvSpPr>
            <a:spLocks noGrp="1"/>
          </p:cNvSpPr>
          <p:nvPr>
            <p:ph type="sldNum" sz="quarter" idx="12"/>
          </p:nvPr>
        </p:nvSpPr>
        <p:spPr/>
        <p:txBody>
          <a:bodyPr/>
          <a:lstStyle/>
          <a:p>
            <a:fld id="{941E22E4-1712-495F-8CC4-BB37FD1BFCCA}" type="slidenum">
              <a:rPr lang="fa-IR" smtClean="0"/>
              <a:pPr/>
              <a:t>‹#›</a:t>
            </a:fld>
            <a:endParaRPr lang="fa-I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extLst>
      <p:ext uri="{BB962C8B-B14F-4D97-AF65-F5344CB8AC3E}">
        <p14:creationId xmlns:p14="http://schemas.microsoft.com/office/powerpoint/2010/main" val="382656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1748950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7924800" y="6416675"/>
            <a:ext cx="762000" cy="365125"/>
          </a:xfrm>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116885372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3843071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23126069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23720499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3922927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2299925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A78DB-80B0-4CD1-8C8B-8277532C21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D89BA4-DB15-4523-9B06-8D9B6E170E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680CFA-C14B-43D4-8649-B15F8B7CABA6}"/>
              </a:ext>
            </a:extLst>
          </p:cNvPr>
          <p:cNvSpPr>
            <a:spLocks noGrp="1"/>
          </p:cNvSpPr>
          <p:nvPr>
            <p:ph type="dt" sz="half" idx="10"/>
          </p:nvPr>
        </p:nvSpPr>
        <p:spPr/>
        <p:txBody>
          <a:bodyPr/>
          <a:lstStyle/>
          <a:p>
            <a:fld id="{2C7EC46C-EF11-4C2C-AA3B-0818CB8853DB}" type="datetime1">
              <a:rPr lang="en-US" smtClean="0"/>
              <a:pPr/>
              <a:t>6/22/2025</a:t>
            </a:fld>
            <a:endParaRPr lang="en-US"/>
          </a:p>
        </p:txBody>
      </p:sp>
      <p:sp>
        <p:nvSpPr>
          <p:cNvPr id="5" name="Footer Placeholder 4">
            <a:extLst>
              <a:ext uri="{FF2B5EF4-FFF2-40B4-BE49-F238E27FC236}">
                <a16:creationId xmlns:a16="http://schemas.microsoft.com/office/drawing/2014/main" id="{8C5C8FD6-77FF-49FB-BBB2-1431267195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5BAE3-B119-425E-BF22-8B6E04AE4E9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57897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1325408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7746974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3183FA-37D8-474A-BEC3-B3D4255B011F}" type="datetimeFigureOut">
              <a:rPr lang="fa-IR" smtClean="0"/>
              <a:pPr/>
              <a:t>26/12/1446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41E22E4-1712-495F-8CC4-BB37FD1BFCCA}" type="slidenum">
              <a:rPr lang="fa-IR" smtClean="0"/>
              <a:pPr/>
              <a:t>‹#›</a:t>
            </a:fld>
            <a:endParaRPr lang="fa-IR"/>
          </a:p>
        </p:txBody>
      </p:sp>
    </p:spTree>
    <p:extLst>
      <p:ext uri="{BB962C8B-B14F-4D97-AF65-F5344CB8AC3E}">
        <p14:creationId xmlns:p14="http://schemas.microsoft.com/office/powerpoint/2010/main" val="410225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40585-EE77-4080-99A6-A29A5E154F7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7E6F31-166F-43F7-9B33-5594DB61800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D50E41-AA3B-4CAE-806F-A05EF8E03893}"/>
              </a:ext>
            </a:extLst>
          </p:cNvPr>
          <p:cNvSpPr>
            <a:spLocks noGrp="1"/>
          </p:cNvSpPr>
          <p:nvPr>
            <p:ph type="dt" sz="half" idx="10"/>
          </p:nvPr>
        </p:nvSpPr>
        <p:spPr/>
        <p:txBody>
          <a:bodyPr/>
          <a:lstStyle/>
          <a:p>
            <a:fld id="{15F182A4-D92A-4A1E-B71C-5CB1FE1DA99B}" type="datetime1">
              <a:rPr lang="en-US" smtClean="0"/>
              <a:pPr/>
              <a:t>6/22/2025</a:t>
            </a:fld>
            <a:endParaRPr lang="en-US"/>
          </a:p>
        </p:txBody>
      </p:sp>
      <p:sp>
        <p:nvSpPr>
          <p:cNvPr id="5" name="Footer Placeholder 4">
            <a:extLst>
              <a:ext uri="{FF2B5EF4-FFF2-40B4-BE49-F238E27FC236}">
                <a16:creationId xmlns:a16="http://schemas.microsoft.com/office/drawing/2014/main" id="{19C364E0-9C39-43ED-89C6-E58328AC64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6348D9-D0EA-45E5-B3FE-3FC8EBE403C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3147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093A1-9D74-444E-8CEA-A3177A753C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A2EC6C-072A-4661-81B4-39DDA24621F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DAC0A2-3EC8-4954-A272-1AC76FB5F8D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B8FA3C-8894-46B5-AB4C-50342C6CADAC}"/>
              </a:ext>
            </a:extLst>
          </p:cNvPr>
          <p:cNvSpPr>
            <a:spLocks noGrp="1"/>
          </p:cNvSpPr>
          <p:nvPr>
            <p:ph type="dt" sz="half" idx="10"/>
          </p:nvPr>
        </p:nvSpPr>
        <p:spPr/>
        <p:txBody>
          <a:bodyPr/>
          <a:lstStyle/>
          <a:p>
            <a:fld id="{BED6D449-8EA6-433F-B218-C6774CCC2FF2}" type="datetime1">
              <a:rPr lang="en-US" smtClean="0"/>
              <a:pPr/>
              <a:t>6/22/2025</a:t>
            </a:fld>
            <a:endParaRPr lang="en-US"/>
          </a:p>
        </p:txBody>
      </p:sp>
      <p:sp>
        <p:nvSpPr>
          <p:cNvPr id="6" name="Footer Placeholder 5">
            <a:extLst>
              <a:ext uri="{FF2B5EF4-FFF2-40B4-BE49-F238E27FC236}">
                <a16:creationId xmlns:a16="http://schemas.microsoft.com/office/drawing/2014/main" id="{8EF0298B-01C0-4743-AAD8-B5B9AD89B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B8DC38-624A-4483-8D09-FC3C52775AB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6522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60B83-3504-4DA5-B71A-C65827A2848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2B9B10-ED45-4D7F-A37F-EF3FDB970E1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2CAF264-D1C1-4D6D-92FB-7D1BA810B5F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4C2884-5952-40AA-B1A3-ADFF1455273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7DC85-046B-4F33-9EC6-48226CC4CD2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7FD9B8-E070-4958-BE17-F4976F96FC7D}"/>
              </a:ext>
            </a:extLst>
          </p:cNvPr>
          <p:cNvSpPr>
            <a:spLocks noGrp="1"/>
          </p:cNvSpPr>
          <p:nvPr>
            <p:ph type="dt" sz="half" idx="10"/>
          </p:nvPr>
        </p:nvSpPr>
        <p:spPr/>
        <p:txBody>
          <a:bodyPr/>
          <a:lstStyle/>
          <a:p>
            <a:fld id="{D4660EFA-351A-4CC5-9391-A78794F801C5}" type="datetime1">
              <a:rPr lang="en-US" smtClean="0"/>
              <a:pPr/>
              <a:t>6/22/2025</a:t>
            </a:fld>
            <a:endParaRPr lang="en-US"/>
          </a:p>
        </p:txBody>
      </p:sp>
      <p:sp>
        <p:nvSpPr>
          <p:cNvPr id="8" name="Footer Placeholder 7">
            <a:extLst>
              <a:ext uri="{FF2B5EF4-FFF2-40B4-BE49-F238E27FC236}">
                <a16:creationId xmlns:a16="http://schemas.microsoft.com/office/drawing/2014/main" id="{571979D7-7B6E-4F6D-998B-F73324C4F8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E8CA5F-E9CA-4450-8FE7-BAA64CD80F9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178630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82A6-BEAB-4125-AFD9-7DDACF54DB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9C0A8E-2257-4258-ABBE-04EFF8AD5313}"/>
              </a:ext>
            </a:extLst>
          </p:cNvPr>
          <p:cNvSpPr>
            <a:spLocks noGrp="1"/>
          </p:cNvSpPr>
          <p:nvPr>
            <p:ph type="dt" sz="half" idx="10"/>
          </p:nvPr>
        </p:nvSpPr>
        <p:spPr/>
        <p:txBody>
          <a:bodyPr/>
          <a:lstStyle/>
          <a:p>
            <a:fld id="{67D5F0F4-4FB2-47ED-9A3C-67F3192722E8}" type="datetime1">
              <a:rPr lang="en-US" smtClean="0"/>
              <a:pPr/>
              <a:t>6/22/2025</a:t>
            </a:fld>
            <a:endParaRPr lang="en-US"/>
          </a:p>
        </p:txBody>
      </p:sp>
      <p:sp>
        <p:nvSpPr>
          <p:cNvPr id="4" name="Footer Placeholder 3">
            <a:extLst>
              <a:ext uri="{FF2B5EF4-FFF2-40B4-BE49-F238E27FC236}">
                <a16:creationId xmlns:a16="http://schemas.microsoft.com/office/drawing/2014/main" id="{0A9A2CE8-02CE-4BB0-86C7-37109676F5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6094FA-73D6-4ED5-9FBB-739994D8A1F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979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DB547D-CC12-456D-BE66-F72DA556AAB0}"/>
              </a:ext>
            </a:extLst>
          </p:cNvPr>
          <p:cNvSpPr>
            <a:spLocks noGrp="1"/>
          </p:cNvSpPr>
          <p:nvPr>
            <p:ph type="dt" sz="half" idx="10"/>
          </p:nvPr>
        </p:nvSpPr>
        <p:spPr/>
        <p:txBody>
          <a:bodyPr/>
          <a:lstStyle/>
          <a:p>
            <a:fld id="{2500BF34-5304-431B-B6D6-8F084A1A97BC}" type="datetime1">
              <a:rPr lang="en-US" smtClean="0"/>
              <a:pPr/>
              <a:t>6/22/2025</a:t>
            </a:fld>
            <a:endParaRPr lang="en-US"/>
          </a:p>
        </p:txBody>
      </p:sp>
      <p:sp>
        <p:nvSpPr>
          <p:cNvPr id="3" name="Footer Placeholder 2">
            <a:extLst>
              <a:ext uri="{FF2B5EF4-FFF2-40B4-BE49-F238E27FC236}">
                <a16:creationId xmlns:a16="http://schemas.microsoft.com/office/drawing/2014/main" id="{05A400A4-38A3-4865-9D07-138E4EE2BB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1E297A-77A9-4D26-BA9C-9AA19321C68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66495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58A27-E95E-4566-8853-3B7065E75E6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090067C-C60A-4A73-80D5-E3A480B847B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3A96EB-DA92-4C6C-A17C-E4C1BB0F607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89019F6-091A-42C4-8AFA-5B64740E701E}"/>
              </a:ext>
            </a:extLst>
          </p:cNvPr>
          <p:cNvSpPr>
            <a:spLocks noGrp="1"/>
          </p:cNvSpPr>
          <p:nvPr>
            <p:ph type="dt" sz="half" idx="10"/>
          </p:nvPr>
        </p:nvSpPr>
        <p:spPr/>
        <p:txBody>
          <a:bodyPr/>
          <a:lstStyle/>
          <a:p>
            <a:fld id="{38A2EB2A-D023-4E19-B5FB-03C80004AAB5}" type="datetime1">
              <a:rPr lang="en-US" smtClean="0"/>
              <a:pPr/>
              <a:t>6/22/2025</a:t>
            </a:fld>
            <a:endParaRPr lang="en-US"/>
          </a:p>
        </p:txBody>
      </p:sp>
      <p:sp>
        <p:nvSpPr>
          <p:cNvPr id="6" name="Footer Placeholder 5">
            <a:extLst>
              <a:ext uri="{FF2B5EF4-FFF2-40B4-BE49-F238E27FC236}">
                <a16:creationId xmlns:a16="http://schemas.microsoft.com/office/drawing/2014/main" id="{39264B48-DAE0-42E7-AF4A-8A9BD1F497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49449E-1DCD-425B-AFF6-E62B9197B0F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5387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D1B3E-42A7-478F-A415-AE29E26AE11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BE5B406C-DDB9-4458-96A3-852D3E682F1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B08298F-35FD-4C9A-AE9E-3479EF23A92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0667B6C-A638-49B0-A720-FAD065A864B2}"/>
              </a:ext>
            </a:extLst>
          </p:cNvPr>
          <p:cNvSpPr>
            <a:spLocks noGrp="1"/>
          </p:cNvSpPr>
          <p:nvPr>
            <p:ph type="dt" sz="half" idx="10"/>
          </p:nvPr>
        </p:nvSpPr>
        <p:spPr/>
        <p:txBody>
          <a:bodyPr/>
          <a:lstStyle/>
          <a:p>
            <a:fld id="{453BBD15-9BCD-4887-B0DB-2C3E99E93566}" type="datetime1">
              <a:rPr lang="en-US" smtClean="0"/>
              <a:pPr/>
              <a:t>6/22/2025</a:t>
            </a:fld>
            <a:endParaRPr lang="en-US"/>
          </a:p>
        </p:txBody>
      </p:sp>
      <p:sp>
        <p:nvSpPr>
          <p:cNvPr id="6" name="Footer Placeholder 5">
            <a:extLst>
              <a:ext uri="{FF2B5EF4-FFF2-40B4-BE49-F238E27FC236}">
                <a16:creationId xmlns:a16="http://schemas.microsoft.com/office/drawing/2014/main" id="{D6DE96F4-C9FE-4A3B-963D-9503602001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1ACECC-FD55-4A5A-B169-CC42207E91D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5177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C61749-0797-4126-A29C-EAE1F3BBEBE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FEAB02-DD8E-471B-A876-AC344EB14A6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B16118-DF57-41B6-B84B-4466CAAA91A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4660EFA-351A-4CC5-9391-A78794F801C5}" type="datetime1">
              <a:rPr lang="en-US" smtClean="0"/>
              <a:pPr/>
              <a:t>6/22/2025</a:t>
            </a:fld>
            <a:endParaRPr lang="en-US"/>
          </a:p>
        </p:txBody>
      </p:sp>
      <p:sp>
        <p:nvSpPr>
          <p:cNvPr id="5" name="Footer Placeholder 4">
            <a:extLst>
              <a:ext uri="{FF2B5EF4-FFF2-40B4-BE49-F238E27FC236}">
                <a16:creationId xmlns:a16="http://schemas.microsoft.com/office/drawing/2014/main" id="{CEF08FF2-C16E-4394-9230-A3AD769B97F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600B14-942F-4DA0-94CB-6EE1997B90F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27677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33183FA-37D8-474A-BEC3-B3D4255B011F}" type="datetimeFigureOut">
              <a:rPr lang="fa-IR" smtClean="0"/>
              <a:pPr/>
              <a:t>26/12/1446</a:t>
            </a:fld>
            <a:endParaRPr lang="fa-I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a-I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41E22E4-1712-495F-8CC4-BB37FD1BFCCA}" type="slidenum">
              <a:rPr lang="fa-IR" smtClean="0"/>
              <a:pPr/>
              <a:t>‹#›</a:t>
            </a:fld>
            <a:endParaRPr lang="fa-IR"/>
          </a:p>
        </p:txBody>
      </p:sp>
    </p:spTree>
    <p:extLst>
      <p:ext uri="{BB962C8B-B14F-4D97-AF65-F5344CB8AC3E}">
        <p14:creationId xmlns:p14="http://schemas.microsoft.com/office/powerpoint/2010/main" val="357565349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idx="1"/>
          </p:nvPr>
        </p:nvSpPr>
        <p:spPr/>
        <p:txBody>
          <a:bodyPr/>
          <a:lstStyle/>
          <a:p>
            <a:pPr eaLnBrk="1" hangingPunct="1"/>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3075" name="Picture 3" descr="6_besme1"/>
          <p:cNvPicPr>
            <a:picLocks noChangeAspect="1" noChangeArrowheads="1"/>
          </p:cNvPicPr>
          <p:nvPr/>
        </p:nvPicPr>
        <p:blipFill>
          <a:blip r:embed="rId2" cstate="print"/>
          <a:srcRect/>
          <a:stretch>
            <a:fillRect/>
          </a:stretch>
        </p:blipFill>
        <p:spPr bwMode="auto">
          <a:xfrm>
            <a:off x="3886200" y="2286000"/>
            <a:ext cx="2230438" cy="2743200"/>
          </a:xfrm>
          <a:prstGeom prst="rect">
            <a:avLst/>
          </a:prstGeom>
          <a:noFill/>
          <a:ln w="9525">
            <a:noFill/>
            <a:miter lim="800000"/>
            <a:headEnd/>
            <a:tailEnd/>
          </a:ln>
        </p:spPr>
      </p:pic>
      <p:pic>
        <p:nvPicPr>
          <p:cNvPr id="3076" name="Picture 4" descr="3076309-md"/>
          <p:cNvPicPr>
            <a:picLocks noChangeAspect="1" noChangeArrowheads="1"/>
          </p:cNvPicPr>
          <p:nvPr/>
        </p:nvPicPr>
        <p:blipFill>
          <a:blip r:embed="rId3" cstate="print"/>
          <a:srcRect/>
          <a:stretch>
            <a:fillRect/>
          </a:stretch>
        </p:blipFill>
        <p:spPr bwMode="auto">
          <a:xfrm>
            <a:off x="-15875" y="-15875"/>
            <a:ext cx="9159875" cy="6891338"/>
          </a:xfrm>
          <a:prstGeom prst="rect">
            <a:avLst/>
          </a:prstGeom>
          <a:noFill/>
          <a:ln w="9525">
            <a:noFill/>
            <a:miter lim="800000"/>
            <a:headEnd/>
            <a:tailEnd/>
          </a:ln>
        </p:spPr>
      </p:pic>
      <p:pic>
        <p:nvPicPr>
          <p:cNvPr id="187397" name="Picture 5" descr="6_besme1"/>
          <p:cNvPicPr>
            <a:picLocks noChangeAspect="1" noChangeArrowheads="1"/>
          </p:cNvPicPr>
          <p:nvPr/>
        </p:nvPicPr>
        <p:blipFill>
          <a:blip r:embed="rId2" cstate="print"/>
          <a:srcRect/>
          <a:stretch>
            <a:fillRect/>
          </a:stretch>
        </p:blipFill>
        <p:spPr bwMode="auto">
          <a:xfrm>
            <a:off x="5334000" y="288925"/>
            <a:ext cx="3581400" cy="4664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7397"/>
                                        </p:tgtEl>
                                        <p:attrNameLst>
                                          <p:attrName>style.visibility</p:attrName>
                                        </p:attrNameLst>
                                      </p:cBhvr>
                                      <p:to>
                                        <p:strVal val="visible"/>
                                      </p:to>
                                    </p:set>
                                    <p:animEffect transition="in" filter="fade">
                                      <p:cBhvr>
                                        <p:cTn id="7" dur="2000"/>
                                        <p:tgtEl>
                                          <p:spTgt spid="187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357166"/>
            <a:ext cx="7344816" cy="6312194"/>
          </a:xfrm>
        </p:spPr>
        <p:txBody>
          <a:bodyPr>
            <a:normAutofit/>
          </a:bodyPr>
          <a:lstStyle/>
          <a:p>
            <a:pPr marL="137160" indent="0" algn="just" rtl="1">
              <a:lnSpc>
                <a:spcPct val="115000"/>
              </a:lnSpc>
              <a:buNone/>
            </a:pPr>
            <a:endParaRPr lang="fa-IR" sz="3200" b="1" dirty="0">
              <a:latin typeface="Times New Roman" panose="02020603050405020304" pitchFamily="18" charset="0"/>
              <a:ea typeface="Times New Roman" panose="02020603050405020304" pitchFamily="18" charset="0"/>
              <a:cs typeface="B Mitra" panose="00000400000000000000" pitchFamily="2" charset="-78"/>
            </a:endParaRPr>
          </a:p>
          <a:p>
            <a:pPr marL="137160" indent="0" algn="just" rtl="1">
              <a:lnSpc>
                <a:spcPct val="115000"/>
              </a:lnSpc>
              <a:buNone/>
            </a:pPr>
            <a:endParaRPr lang="fa-IR" sz="3200" b="1" dirty="0">
              <a:latin typeface="Calibri" panose="020F0502020204030204" pitchFamily="34" charset="0"/>
              <a:ea typeface="Calibri" panose="020F0502020204030204" pitchFamily="34" charset="0"/>
              <a:cs typeface="B Mitra" panose="00000400000000000000" pitchFamily="2" charset="-78"/>
            </a:endParaRPr>
          </a:p>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ب- بیماریابی فعال: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اصولاً برای افراد در معرض تماس نزدیک با بیماران مبتلا به سل ریوی خلط مثبت</a:t>
            </a:r>
            <a:endParaRPr lang="fa-IR" sz="3200" b="1" dirty="0">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12344881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57166"/>
            <a:ext cx="8064896" cy="6312194"/>
          </a:xfrm>
        </p:spPr>
        <p:txBody>
          <a:bodyPr>
            <a:normAutofit fontScale="92500" lnSpcReduction="20000"/>
          </a:bodyPr>
          <a:lstStyle/>
          <a:p>
            <a:pPr marL="137160" indent="0" algn="just" rtl="1">
              <a:lnSpc>
                <a:spcPct val="115000"/>
              </a:lnSpc>
              <a:buNone/>
            </a:pPr>
            <a:endParaRPr lang="fa-IR" sz="3200" b="1" dirty="0">
              <a:latin typeface="Times New Roman" panose="02020603050405020304" pitchFamily="18" charset="0"/>
              <a:ea typeface="Times New Roman" panose="02020603050405020304" pitchFamily="18" charset="0"/>
              <a:cs typeface="B Mitra" panose="00000400000000000000" pitchFamily="2" charset="-78"/>
            </a:endParaRPr>
          </a:p>
          <a:p>
            <a:pPr marL="137160" indent="0" algn="just" rtl="1">
              <a:lnSpc>
                <a:spcPct val="115000"/>
              </a:lnSpc>
              <a:buNone/>
            </a:pPr>
            <a:r>
              <a:rPr lang="fa-IR" sz="3500" dirty="0">
                <a:latin typeface="Calibri" panose="020F0502020204030204" pitchFamily="34" charset="0"/>
                <a:ea typeface="Calibri" panose="020F0502020204030204" pitchFamily="34" charset="0"/>
                <a:cs typeface="B Mitra" panose="00000400000000000000" pitchFamily="2" charset="-78"/>
              </a:rPr>
              <a:t> </a:t>
            </a:r>
            <a:r>
              <a:rPr lang="fa-IR" sz="3500" b="1" dirty="0">
                <a:latin typeface="Calibri" panose="020F0502020204030204" pitchFamily="34" charset="0"/>
                <a:ea typeface="Calibri" panose="020F0502020204030204" pitchFamily="34" charset="0"/>
                <a:cs typeface="B Mitra" panose="00000400000000000000" pitchFamily="2" charset="-78"/>
              </a:rPr>
              <a:t>بیماریابی فعال سل برای سایر گروه ها بسته به میزان دسترسی به منابع:</a:t>
            </a:r>
            <a:endParaRPr lang="en-US" sz="3500" b="1"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500" dirty="0">
                <a:latin typeface="Calibri" panose="020F0502020204030204" pitchFamily="34" charset="0"/>
                <a:ea typeface="Calibri" panose="020F0502020204030204" pitchFamily="34" charset="0"/>
                <a:cs typeface="B Mitra" panose="00000400000000000000" pitchFamily="2" charset="-78"/>
              </a:rPr>
              <a:t>- جمعیت های متراکم، نظیر زندان ها، مراکز بازپروری، اردوگاه ها، آسایشگاه های سالمندان و غیره </a:t>
            </a:r>
            <a:endParaRPr lang="en-US" sz="35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500" dirty="0">
                <a:latin typeface="Calibri" panose="020F0502020204030204" pitchFamily="34" charset="0"/>
                <a:ea typeface="Calibri" panose="020F0502020204030204" pitchFamily="34" charset="0"/>
                <a:cs typeface="B Mitra" panose="00000400000000000000" pitchFamily="2" charset="-78"/>
              </a:rPr>
              <a:t>- بیماران مبتلا به ضعف سیستم ایمنی؛ از جمله افراد آلوده به </a:t>
            </a:r>
            <a:r>
              <a:rPr lang="en-US" sz="3500" dirty="0">
                <a:latin typeface="Calibri" panose="020F0502020204030204" pitchFamily="34" charset="0"/>
                <a:ea typeface="Calibri" panose="020F0502020204030204" pitchFamily="34" charset="0"/>
                <a:cs typeface="B Mitra" panose="00000400000000000000" pitchFamily="2" charset="-78"/>
              </a:rPr>
              <a:t>HIV</a:t>
            </a:r>
            <a:r>
              <a:rPr lang="fa-IR" sz="3500" dirty="0">
                <a:latin typeface="Calibri" panose="020F0502020204030204" pitchFamily="34" charset="0"/>
                <a:ea typeface="Calibri" panose="020F0502020204030204" pitchFamily="34" charset="0"/>
                <a:cs typeface="B Mitra" panose="00000400000000000000" pitchFamily="2" charset="-78"/>
              </a:rPr>
              <a:t>، نارسایی کلیه، دیابت کنترل نشده و بیماران تحت درمان های تضعیف کننده سیستم ایمنی از جمله: داروهای شیمی درمانی و کورتیکواستروئیدها. </a:t>
            </a:r>
            <a:endParaRPr lang="en-US" sz="35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500" dirty="0">
                <a:latin typeface="Calibri" panose="020F0502020204030204" pitchFamily="34" charset="0"/>
                <a:ea typeface="Calibri" panose="020F0502020204030204" pitchFamily="34" charset="0"/>
                <a:cs typeface="B Mitra" panose="00000400000000000000" pitchFamily="2" charset="-78"/>
              </a:rPr>
              <a:t>- آن دسته از کارکنان سیستم بهداشتی درمانی که از نظر مواجهه و ابتلا به سل، در معرض خطر بالا یا متوسط قرار دارند، بخصوص کارکنان آزمایشگاه سل که با خلط سر و کار دارند. </a:t>
            </a:r>
            <a:endParaRPr lang="en-US" sz="35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endParaRPr lang="fa-IR" sz="3200" b="1" dirty="0">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81263998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تشخيص سل ريوي</a:t>
            </a:r>
          </a:p>
        </p:txBody>
      </p:sp>
      <p:sp>
        <p:nvSpPr>
          <p:cNvPr id="3" name="Content Placeholder 2"/>
          <p:cNvSpPr>
            <a:spLocks noGrp="1"/>
          </p:cNvSpPr>
          <p:nvPr>
            <p:ph idx="1"/>
          </p:nvPr>
        </p:nvSpPr>
        <p:spPr>
          <a:xfrm>
            <a:off x="457200" y="990600"/>
            <a:ext cx="8229600" cy="5410200"/>
          </a:xfrm>
        </p:spPr>
        <p:txBody>
          <a:bodyPr>
            <a:normAutofit/>
          </a:bodyPr>
          <a:lstStyle/>
          <a:p>
            <a:pPr algn="just" rtl="1">
              <a:buNone/>
            </a:pPr>
            <a:endParaRPr lang="fa-IR" sz="2000" dirty="0">
              <a:cs typeface="B Koodak" pitchFamily="2" charset="-78"/>
            </a:endParaRPr>
          </a:p>
          <a:p>
            <a:pPr algn="just" rtl="1">
              <a:buNone/>
            </a:pPr>
            <a:r>
              <a:rPr lang="fa-IR" sz="2000" dirty="0">
                <a:cs typeface="B Koodak" pitchFamily="2" charset="-78"/>
              </a:rPr>
              <a:t>از فرد مشکوک به بیماری می بایست "دو نمونه خلط" در عرض 2 روز جمع آوری و مورد آزمایش میکروسکوپی قرار داد:</a:t>
            </a:r>
          </a:p>
          <a:p>
            <a:pPr algn="just" rtl="1">
              <a:buNone/>
            </a:pPr>
            <a:endParaRPr lang="fa-IR" sz="2000" dirty="0">
              <a:cs typeface="B Koodak" pitchFamily="2" charset="-78"/>
            </a:endParaRPr>
          </a:p>
          <a:p>
            <a:pPr algn="just" rtl="1">
              <a:buNone/>
            </a:pPr>
            <a:r>
              <a:rPr lang="fa-IR" sz="2000" b="1" dirty="0">
                <a:solidFill>
                  <a:srgbClr val="FF0000"/>
                </a:solidFill>
                <a:cs typeface="B Koodak" pitchFamily="2" charset="-78"/>
              </a:rPr>
              <a:t>نمونه اول: </a:t>
            </a:r>
            <a:r>
              <a:rPr lang="fa-IR" sz="2000" dirty="0">
                <a:cs typeface="B Koodak" pitchFamily="2" charset="-78"/>
              </a:rPr>
              <a:t>در اولين مراجعه بيمار و زير نظر پرسنل بهداشتي گرفته مي شود.</a:t>
            </a:r>
          </a:p>
          <a:p>
            <a:pPr algn="just" rtl="1">
              <a:buNone/>
            </a:pPr>
            <a:endParaRPr lang="fa-IR" sz="2000" dirty="0">
              <a:cs typeface="B Koodak" pitchFamily="2" charset="-78"/>
            </a:endParaRPr>
          </a:p>
          <a:p>
            <a:pPr algn="just" rtl="1">
              <a:buNone/>
            </a:pPr>
            <a:r>
              <a:rPr lang="fa-IR" sz="2000" dirty="0">
                <a:solidFill>
                  <a:srgbClr val="FF0000"/>
                </a:solidFill>
                <a:cs typeface="B Koodak" pitchFamily="2" charset="-78"/>
              </a:rPr>
              <a:t>نمونه دوم: </a:t>
            </a:r>
            <a:r>
              <a:rPr lang="fa-IR" sz="2000" dirty="0">
                <a:cs typeface="B Koodak" pitchFamily="2" charset="-78"/>
              </a:rPr>
              <a:t>در همان روز اول يك ظرف خلط به بيمار داده مي شود تا فردا صبح زود، خلط صبحگاهي خود را در آن جمع آوري كرده و به واحد بهداشتي بياورد.</a:t>
            </a:r>
          </a:p>
          <a:p>
            <a:pPr algn="just" rtl="1">
              <a:buNone/>
            </a:pPr>
            <a:endParaRPr lang="fa-IR" sz="2000" dirty="0">
              <a:cs typeface="B Koodak"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5004048" y="404664"/>
            <a:ext cx="3571900" cy="1928826"/>
          </a:xfrm>
          <a:prstGeom prst="cloud">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dirty="0">
                <a:solidFill>
                  <a:prstClr val="black"/>
                </a:solidFill>
                <a:cs typeface="B Nazanin" pitchFamily="2" charset="-78"/>
              </a:rPr>
              <a:t>نمونه اول : روز اول، هنگام مراجعه به خانه بهداشت</a:t>
            </a:r>
          </a:p>
        </p:txBody>
      </p:sp>
      <p:sp>
        <p:nvSpPr>
          <p:cNvPr id="5" name="Cloud 4"/>
          <p:cNvSpPr/>
          <p:nvPr/>
        </p:nvSpPr>
        <p:spPr>
          <a:xfrm>
            <a:off x="678660" y="2333490"/>
            <a:ext cx="5405507" cy="2357454"/>
          </a:xfrm>
          <a:prstGeom prst="cloud">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dirty="0">
                <a:solidFill>
                  <a:prstClr val="black"/>
                </a:solidFill>
                <a:cs typeface="B Nazanin" pitchFamily="2" charset="-78"/>
              </a:rPr>
              <a:t>نمونه دوم : </a:t>
            </a:r>
            <a:r>
              <a:rPr lang="fa-IR" sz="3000" dirty="0">
                <a:solidFill>
                  <a:srgbClr val="C00000"/>
                </a:solidFill>
                <a:latin typeface="Calibri" panose="020F0502020204030204" pitchFamily="34" charset="0"/>
                <a:ea typeface="Calibri" panose="020F0502020204030204" pitchFamily="34" charset="0"/>
                <a:cs typeface="B Mitra" panose="00000400000000000000" pitchFamily="2" charset="-78"/>
              </a:rPr>
              <a:t>صبح روز دوم </a:t>
            </a:r>
            <a:r>
              <a:rPr lang="fa-IR" sz="3000" dirty="0">
                <a:solidFill>
                  <a:prstClr val="black"/>
                </a:solidFill>
                <a:latin typeface="Calibri" panose="020F0502020204030204" pitchFamily="34" charset="0"/>
                <a:ea typeface="Calibri" panose="020F0502020204030204" pitchFamily="34" charset="0"/>
                <a:cs typeface="B Mitra" panose="00000400000000000000" pitchFamily="2" charset="-78"/>
              </a:rPr>
              <a:t>قبل از برخاستن بیمار از بستر و بدون اینکه چیزی بخورد</a:t>
            </a:r>
            <a:endParaRPr lang="fa-IR" sz="2400" b="1" dirty="0">
              <a:solidFill>
                <a:prstClr val="black"/>
              </a:solidFill>
              <a:cs typeface="B Nazanin" pitchFamily="2" charset="-78"/>
            </a:endParaRPr>
          </a:p>
        </p:txBody>
      </p:sp>
    </p:spTree>
    <p:extLst>
      <p:ext uri="{BB962C8B-B14F-4D97-AF65-F5344CB8AC3E}">
        <p14:creationId xmlns:p14="http://schemas.microsoft.com/office/powerpoint/2010/main" val="31095131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57166"/>
            <a:ext cx="8064896" cy="6312194"/>
          </a:xfrm>
        </p:spPr>
        <p:txBody>
          <a:bodyPr>
            <a:normAutofit/>
          </a:bodyPr>
          <a:lstStyle/>
          <a:p>
            <a:pPr marL="137160" marR="179705" indent="0" algn="just" rtl="1">
              <a:lnSpc>
                <a:spcPct val="115000"/>
              </a:lnSpc>
              <a:buNone/>
            </a:pPr>
            <a:endParaRPr lang="en-US" sz="3200" dirty="0">
              <a:latin typeface="Calibri" panose="020F0502020204030204" pitchFamily="34" charset="0"/>
              <a:ea typeface="Calibri" panose="020F0502020204030204" pitchFamily="34" charset="0"/>
              <a:cs typeface="Arial" panose="020B0604020202020204" pitchFamily="34" charset="0"/>
            </a:endParaRPr>
          </a:p>
          <a:p>
            <a:pPr marL="137160" indent="0" algn="r" rtl="1">
              <a:buNone/>
            </a:pPr>
            <a:r>
              <a:rPr lang="fa-IR" sz="3200" b="1" dirty="0">
                <a:latin typeface="Calibri" panose="020F0502020204030204" pitchFamily="34" charset="0"/>
                <a:ea typeface="Calibri" panose="020F0502020204030204" pitchFamily="34" charset="0"/>
                <a:cs typeface="B Mitra" panose="00000400000000000000" pitchFamily="2" charset="-78"/>
              </a:rPr>
              <a:t>نمونه خلط مناسب:</a:t>
            </a:r>
          </a:p>
          <a:p>
            <a:pPr marL="137160" indent="0" algn="r" rtl="1">
              <a:buNone/>
            </a:pPr>
            <a:r>
              <a:rPr lang="fa-IR" sz="3200" dirty="0">
                <a:latin typeface="Calibri" panose="020F0502020204030204" pitchFamily="34" charset="0"/>
                <a:ea typeface="Calibri" panose="020F0502020204030204" pitchFamily="34" charset="0"/>
                <a:cs typeface="B Mitra" panose="00000400000000000000" pitchFamily="2" charset="-78"/>
              </a:rPr>
              <a:t> مواد ترشحی حاصل از ریه ها پس از یک سرفه عمیق. </a:t>
            </a:r>
          </a:p>
          <a:p>
            <a:pPr marL="137160" indent="0" algn="r" rtl="1">
              <a:buNone/>
            </a:pPr>
            <a:r>
              <a:rPr lang="ar-SA" sz="3200" dirty="0">
                <a:latin typeface="Calibri" panose="020F0502020204030204" pitchFamily="34" charset="0"/>
                <a:ea typeface="Calibri" panose="020F0502020204030204" pitchFamily="34" charset="0"/>
                <a:cs typeface="B Mitra" panose="00000400000000000000" pitchFamily="2" charset="-78"/>
              </a:rPr>
              <a:t>حجم هر نمونه بايد</a:t>
            </a:r>
            <a:r>
              <a:rPr lang="fa-IR" sz="3200" dirty="0">
                <a:latin typeface="Calibri" panose="020F0502020204030204" pitchFamily="34" charset="0"/>
                <a:ea typeface="Calibri" panose="020F0502020204030204" pitchFamily="34" charset="0"/>
                <a:cs typeface="B Mitra" panose="00000400000000000000" pitchFamily="2" charset="-78"/>
              </a:rPr>
              <a:t>: </a:t>
            </a:r>
            <a:r>
              <a:rPr lang="ar-SA" sz="3200" dirty="0">
                <a:latin typeface="Calibri" panose="020F0502020204030204" pitchFamily="34" charset="0"/>
                <a:ea typeface="Calibri" panose="020F0502020204030204" pitchFamily="34" charset="0"/>
                <a:cs typeface="B Mitra" panose="00000400000000000000" pitchFamily="2" charset="-78"/>
              </a:rPr>
              <a:t> 5- 3 ميلي ليتر </a:t>
            </a: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p:txBody>
      </p:sp>
      <p:sp>
        <p:nvSpPr>
          <p:cNvPr id="4" name="Horizontal Scroll 3"/>
          <p:cNvSpPr/>
          <p:nvPr/>
        </p:nvSpPr>
        <p:spPr>
          <a:xfrm>
            <a:off x="755576" y="2708920"/>
            <a:ext cx="7632848" cy="1800200"/>
          </a:xfrm>
          <a:prstGeom prst="horizontalScroll">
            <a:avLst/>
          </a:prstGeom>
        </p:spPr>
        <p:style>
          <a:lnRef idx="1">
            <a:schemeClr val="accent6"/>
          </a:lnRef>
          <a:fillRef idx="2">
            <a:schemeClr val="accent6"/>
          </a:fillRef>
          <a:effectRef idx="1">
            <a:schemeClr val="accent6"/>
          </a:effectRef>
          <a:fontRef idx="minor">
            <a:schemeClr val="dk1"/>
          </a:fontRef>
        </p:style>
        <p:txBody>
          <a:bodyPr rtlCol="0" anchor="ctr"/>
          <a:lstStyle/>
          <a:p>
            <a:pPr marL="137160" lvl="0" algn="r" rtl="1">
              <a:spcBef>
                <a:spcPct val="20000"/>
              </a:spcBef>
              <a:buClr>
                <a:prstClr val="white">
                  <a:shade val="95000"/>
                </a:prstClr>
              </a:buClr>
              <a:buSzPct val="65000"/>
            </a:pPr>
            <a:r>
              <a:rPr lang="fa-IR" sz="3200">
                <a:solidFill>
                  <a:prstClr val="black"/>
                </a:solidFill>
                <a:latin typeface="Calibri" panose="020F0502020204030204" pitchFamily="34" charset="0"/>
                <a:ea typeface="Calibri" panose="020F0502020204030204" pitchFamily="34" charset="0"/>
                <a:cs typeface="B Mitra" panose="00000400000000000000" pitchFamily="2" charset="-78"/>
              </a:rPr>
              <a:t>نمونه ای که از حلق و بینی ترشح می گردد، همانند آب دهان، نمونه مناسبی محسوب نمی شود.</a:t>
            </a:r>
            <a:endParaRPr lang="fa-IR" sz="3200" b="1" dirty="0">
              <a:solidFill>
                <a:prstClr val="black"/>
              </a:solidFill>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2326679621"/>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357166"/>
            <a:ext cx="7416824" cy="6312194"/>
          </a:xfrm>
        </p:spPr>
        <p:txBody>
          <a:bodyPr>
            <a:normAutofit/>
          </a:bodyPr>
          <a:lstStyle/>
          <a:p>
            <a:pPr marL="137160" marR="179705" indent="0" algn="just" rtl="1">
              <a:lnSpc>
                <a:spcPct val="115000"/>
              </a:lnSpc>
              <a:buNone/>
            </a:pPr>
            <a:endParaRPr lang="en-US" sz="3200" dirty="0">
              <a:latin typeface="Calibri" panose="020F0502020204030204" pitchFamily="34" charset="0"/>
              <a:ea typeface="Calibri" panose="020F0502020204030204" pitchFamily="34" charset="0"/>
              <a:cs typeface="Arial" panose="020B0604020202020204" pitchFamily="34" charset="0"/>
            </a:endParaRP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just" rtl="1">
              <a:buNone/>
            </a:pPr>
            <a:r>
              <a:rPr lang="fa-IR" sz="3200" dirty="0">
                <a:latin typeface="Calibri" panose="020F0502020204030204" pitchFamily="34" charset="0"/>
                <a:ea typeface="Calibri" panose="020F0502020204030204" pitchFamily="34" charset="0"/>
                <a:cs typeface="B Mitra" panose="00000400000000000000" pitchFamily="2" charset="-78"/>
              </a:rPr>
              <a:t>نمونه ها باید </a:t>
            </a:r>
            <a:r>
              <a:rPr lang="ar-SA" sz="3200" dirty="0">
                <a:latin typeface="Calibri" panose="020F0502020204030204" pitchFamily="34" charset="0"/>
                <a:ea typeface="Calibri" panose="020F0502020204030204" pitchFamily="34" charset="0"/>
                <a:cs typeface="B Mitra" panose="00000400000000000000" pitchFamily="2" charset="-78"/>
              </a:rPr>
              <a:t>در اسرع وقت به آزمايشگاه فرستاده شوند.</a:t>
            </a: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just" rtl="1">
              <a:buNone/>
            </a:pPr>
            <a:r>
              <a:rPr lang="ar-SA" sz="3200" dirty="0">
                <a:latin typeface="Calibri" panose="020F0502020204030204" pitchFamily="34" charset="0"/>
                <a:ea typeface="Calibri" panose="020F0502020204030204" pitchFamily="34" charset="0"/>
                <a:cs typeface="B Mitra" panose="00000400000000000000" pitchFamily="2" charset="-78"/>
              </a:rPr>
              <a:t> هر قدر نمونه‌ها سريع تر به آزمايشگاه انتقال يابند، احتمال يافتن باسيل سل در آن بيشتر است</a:t>
            </a:r>
            <a:r>
              <a:rPr lang="fa-IR" sz="3200" dirty="0">
                <a:latin typeface="Calibri" panose="020F0502020204030204" pitchFamily="34" charset="0"/>
                <a:ea typeface="Calibri" panose="020F0502020204030204" pitchFamily="34" charset="0"/>
                <a:cs typeface="B Mitra" panose="00000400000000000000" pitchFamily="2" charset="-78"/>
              </a:rPr>
              <a:t>.</a:t>
            </a:r>
          </a:p>
          <a:p>
            <a:pPr marL="137160" indent="0" algn="just" rtl="1">
              <a:buNone/>
            </a:pPr>
            <a:r>
              <a:rPr lang="ar-SA" sz="3200" b="1" dirty="0">
                <a:latin typeface="Calibri" panose="020F0502020204030204" pitchFamily="34" charset="0"/>
                <a:ea typeface="Calibri" panose="020F0502020204030204" pitchFamily="34" charset="0"/>
                <a:cs typeface="B Mitra" panose="00000400000000000000" pitchFamily="2" charset="-78"/>
              </a:rPr>
              <a:t> نبايد بيشتر از يك هفته از جمع آوري نمونه‌ها گذشته باشد</a:t>
            </a:r>
            <a:r>
              <a:rPr lang="fa-IR" sz="3200" b="1" dirty="0">
                <a:latin typeface="Calibri" panose="020F0502020204030204" pitchFamily="34" charset="0"/>
                <a:ea typeface="Calibri" panose="020F0502020204030204" pitchFamily="34" charset="0"/>
                <a:cs typeface="B Mitra" panose="00000400000000000000" pitchFamily="2" charset="-78"/>
              </a:rPr>
              <a:t>.</a:t>
            </a:r>
          </a:p>
          <a:p>
            <a:pPr marL="137160" indent="0" algn="r" rtl="1">
              <a:buNone/>
            </a:pPr>
            <a:endParaRPr lang="fa-IR" sz="3200" dirty="0">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405076920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57166"/>
            <a:ext cx="7632848" cy="6312194"/>
          </a:xfrm>
        </p:spPr>
        <p:txBody>
          <a:bodyPr>
            <a:normAutofit/>
          </a:bodyPr>
          <a:lstStyle/>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روش گرفتن نمونه خلط:   </a:t>
            </a:r>
            <a:endParaRPr lang="en-US" sz="24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1- توضیح به بیمار در مورد اهمیت دادن نمونه خلط مناسب و کافی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2-  آموزش به او که قبل از تهیه نمونه خلط، دهان خود را با آب شستشو دهد تا ذرات و بقایای مواد غذایی و باکتری های آلوده کننده، از دهان فرد خارج شود.</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p:cNvPicPr/>
          <p:nvPr/>
        </p:nvPicPr>
        <p:blipFill rotWithShape="1">
          <a:blip r:embed="rId2" cstate="print">
            <a:extLst>
              <a:ext uri="{28A0092B-C50C-407E-A947-70E740481C1C}">
                <a14:useLocalDpi xmlns:a14="http://schemas.microsoft.com/office/drawing/2010/main" val="0"/>
              </a:ext>
            </a:extLst>
          </a:blip>
          <a:srcRect l="4913" t="25614" r="49589" b="6731"/>
          <a:stretch/>
        </p:blipFill>
        <p:spPr bwMode="auto">
          <a:xfrm>
            <a:off x="1043608" y="4005064"/>
            <a:ext cx="2376264" cy="1800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53640926-AAD7-44D8-BBD7-CCE9431645EC}">
              <a14:shadowObscured xmlns:a14="http://schemas.microsoft.com/office/drawing/2010/main"/>
            </a:ext>
          </a:extLst>
        </p:spPr>
      </p:pic>
    </p:spTree>
    <p:extLst>
      <p:ext uri="{BB962C8B-B14F-4D97-AF65-F5344CB8AC3E}">
        <p14:creationId xmlns:p14="http://schemas.microsoft.com/office/powerpoint/2010/main" val="3011458085"/>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57166"/>
            <a:ext cx="7632848" cy="6312194"/>
          </a:xfrm>
        </p:spPr>
        <p:txBody>
          <a:bodyPr>
            <a:normAutofit/>
          </a:bodyPr>
          <a:lstStyle/>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روش گرفتن نمونه خلط (ادامه):   </a:t>
            </a:r>
            <a:endParaRPr lang="en-US" sz="24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3- یاد دادن به او در مورد این که ابتدا باید 2 نفس عمیق بکشد، به این ترتیب که در هر بار تنفس، پس از یک دم عمیق، چند ثانیه نفس خود را در سینه حبس کند و سپس به آرامی هوای بازدمی را از ریه ها خارج کند.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سپس به دنبال تنفس بعدی، هوای بازدمی را با فشار خارج کرده و در پی تنفس بعدی، سرفه کند. با این کار، امکان خروج خلط از اعماق ریه ها فراهم می شود.</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p:cNvPicPr/>
          <p:nvPr/>
        </p:nvPicPr>
        <p:blipFill rotWithShape="1">
          <a:blip r:embed="rId2" cstate="print">
            <a:extLst>
              <a:ext uri="{28A0092B-C50C-407E-A947-70E740481C1C}">
                <a14:useLocalDpi xmlns:a14="http://schemas.microsoft.com/office/drawing/2010/main" val="0"/>
              </a:ext>
            </a:extLst>
          </a:blip>
          <a:srcRect l="51851" t="25965" r="5145" b="5614"/>
          <a:stretch/>
        </p:blipFill>
        <p:spPr bwMode="auto">
          <a:xfrm>
            <a:off x="1187624" y="4797152"/>
            <a:ext cx="1657985" cy="156845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53640926-AAD7-44D8-BBD7-CCE9431645EC}">
              <a14:shadowObscured xmlns:a14="http://schemas.microsoft.com/office/drawing/2010/main"/>
            </a:ext>
          </a:extLst>
        </p:spPr>
      </p:pic>
    </p:spTree>
    <p:extLst>
      <p:ext uri="{BB962C8B-B14F-4D97-AF65-F5344CB8AC3E}">
        <p14:creationId xmlns:p14="http://schemas.microsoft.com/office/powerpoint/2010/main" val="2142900745"/>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57166"/>
            <a:ext cx="7632848" cy="6312194"/>
          </a:xfrm>
        </p:spPr>
        <p:txBody>
          <a:bodyPr>
            <a:normAutofit/>
          </a:bodyPr>
          <a:lstStyle/>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روش گرفتن نمونه خلط (ادامه):   </a:t>
            </a:r>
            <a:endParaRPr lang="en-US" sz="24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 خواستن از بیمار در این مورد که قوطی خلط را نزدیک لب های خود نگه داشته و خلط ایجاد شده را به آرامی درون آن بریزد.</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979712" y="2996952"/>
            <a:ext cx="2736304" cy="2160240"/>
          </a:xfrm>
          <a:prstGeom prst="rect">
            <a:avLst/>
          </a:prstGeom>
        </p:spPr>
      </p:pic>
    </p:spTree>
    <p:extLst>
      <p:ext uri="{BB962C8B-B14F-4D97-AF65-F5344CB8AC3E}">
        <p14:creationId xmlns:p14="http://schemas.microsoft.com/office/powerpoint/2010/main" val="1900784380"/>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57166"/>
            <a:ext cx="7632848" cy="6312194"/>
          </a:xfrm>
        </p:spPr>
        <p:txBody>
          <a:bodyPr>
            <a:normAutofit/>
          </a:bodyPr>
          <a:lstStyle/>
          <a:p>
            <a:pPr marL="137160" indent="0" algn="just" rtl="1">
              <a:lnSpc>
                <a:spcPct val="115000"/>
              </a:lnSpc>
              <a:buNone/>
            </a:pPr>
            <a:endParaRPr lang="fa-IR" sz="3200" b="1" dirty="0">
              <a:latin typeface="Calibri" panose="020F0502020204030204" pitchFamily="34" charset="0"/>
              <a:ea typeface="Calibri" panose="020F0502020204030204" pitchFamily="34" charset="0"/>
              <a:cs typeface="B Mitra" panose="00000400000000000000" pitchFamily="2" charset="-78"/>
            </a:endParaRPr>
          </a:p>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نکته1 :</a:t>
            </a:r>
          </a:p>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 </a:t>
            </a:r>
            <a:r>
              <a:rPr lang="fa-IR" sz="3200" dirty="0">
                <a:latin typeface="Calibri" panose="020F0502020204030204" pitchFamily="34" charset="0"/>
                <a:ea typeface="Calibri" panose="020F0502020204030204" pitchFamily="34" charset="0"/>
                <a:cs typeface="B Mitra" panose="00000400000000000000" pitchFamily="2" charset="-78"/>
              </a:rPr>
              <a:t>اگر حجم خلط تهیه شده کافی نباشد، باید از فرد خواست که اقدامات مربوط به نمونه گیری را آن قدر تکرار کند که نمونه خلط کافی تهیه شود.</a:t>
            </a:r>
          </a:p>
          <a:p>
            <a:pPr marL="137160" indent="0" algn="ctr"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 </a:t>
            </a:r>
            <a:r>
              <a:rPr lang="fa-IR" sz="3200" b="1" dirty="0">
                <a:latin typeface="Calibri" panose="020F0502020204030204" pitchFamily="34" charset="0"/>
                <a:ea typeface="Calibri" panose="020F0502020204030204" pitchFamily="34" charset="0"/>
                <a:cs typeface="B Mitra" panose="00000400000000000000" pitchFamily="2" charset="-78"/>
              </a:rPr>
              <a:t>حجم خلط مناسب 3 تا 5 میلی لیتر می باشد</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51407360"/>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fa-IR" dirty="0">
                <a:cs typeface="B Titr" pitchFamily="2" charset="-78"/>
              </a:rPr>
              <a:t>چرا سل؟</a:t>
            </a:r>
            <a:endParaRPr lang="en-US" dirty="0">
              <a:cs typeface="B Titr" pitchFamily="2" charset="-78"/>
            </a:endParaRPr>
          </a:p>
        </p:txBody>
      </p:sp>
      <p:sp>
        <p:nvSpPr>
          <p:cNvPr id="3" name="Content Placeholder 2"/>
          <p:cNvSpPr>
            <a:spLocks noGrp="1"/>
          </p:cNvSpPr>
          <p:nvPr>
            <p:ph idx="1"/>
          </p:nvPr>
        </p:nvSpPr>
        <p:spPr>
          <a:xfrm>
            <a:off x="304800" y="990600"/>
            <a:ext cx="8382000" cy="5334000"/>
          </a:xfrm>
        </p:spPr>
        <p:txBody>
          <a:bodyPr>
            <a:normAutofit/>
          </a:bodyPr>
          <a:lstStyle/>
          <a:p>
            <a:pPr algn="just" rtl="1"/>
            <a:r>
              <a:rPr lang="fa-IR" b="1" dirty="0">
                <a:cs typeface="B Nazanin" pitchFamily="2" charset="-78"/>
              </a:rPr>
              <a:t>تقريباً يك سوم جمعيت جهان (يعني 2 ميليارد نفر) به ميكروب سل آلوده و در خطر ابتلا به بيماري سل قرار دارند.</a:t>
            </a:r>
          </a:p>
          <a:p>
            <a:pPr algn="just" rtl="1">
              <a:buNone/>
            </a:pPr>
            <a:endParaRPr lang="fa-IR" b="1" dirty="0">
              <a:cs typeface="B Nazanin" pitchFamily="2" charset="-78"/>
            </a:endParaRPr>
          </a:p>
          <a:p>
            <a:pPr algn="just" rtl="1"/>
            <a:r>
              <a:rPr lang="fa-IR" b="1" dirty="0">
                <a:cs typeface="B Nazanin" pitchFamily="2" charset="-78"/>
              </a:rPr>
              <a:t>بیماری سل حتی از ایدز نیز رعب انگیزتر است؛ زیرا از طریق تنفس منتقل می شود.</a:t>
            </a:r>
          </a:p>
          <a:p>
            <a:pPr algn="just" rtl="1">
              <a:buNone/>
            </a:pPr>
            <a:endParaRPr lang="fa-IR" b="1" dirty="0">
              <a:cs typeface="B Nazanin" pitchFamily="2" charset="-78"/>
            </a:endParaRPr>
          </a:p>
          <a:p>
            <a:pPr algn="just" rtl="1"/>
            <a:endParaRPr lang="fa-IR" b="1" dirty="0">
              <a:cs typeface="B Nazanin" pitchFamily="2" charset="-78"/>
            </a:endParaRPr>
          </a:p>
          <a:p>
            <a:pPr algn="just" rtl="1"/>
            <a:r>
              <a:rPr lang="fa-IR" b="1" dirty="0">
                <a:cs typeface="B Nazanin" pitchFamily="2" charset="-78"/>
              </a:rPr>
              <a:t> هر ساله حدود 9 ميليون نفر به سل فعال مبتلا شده و حدود دو ميليون نفر در اثر اين بيماري جان مي سپارند.</a:t>
            </a:r>
          </a:p>
          <a:p>
            <a:pPr algn="just" rtl="1">
              <a:buNone/>
            </a:pPr>
            <a:endParaRPr lang="fa-IR" b="1" dirty="0">
              <a:cs typeface="B Nazanin" pitchFamily="2" charset="-78"/>
            </a:endParaRPr>
          </a:p>
          <a:p>
            <a:pPr algn="just" rtl="1"/>
            <a:r>
              <a:rPr lang="fa-IR" b="1" dirty="0">
                <a:cs typeface="B Nazanin" pitchFamily="2" charset="-78"/>
              </a:rPr>
              <a:t>بيش از 90% موارد بيماري و مرگ ناشي از سل در </a:t>
            </a:r>
            <a:r>
              <a:rPr lang="fa-IR" b="1" u="sng" dirty="0">
                <a:cs typeface="B Nazanin" pitchFamily="2" charset="-78"/>
              </a:rPr>
              <a:t>كشورهاي در حال توسعه</a:t>
            </a:r>
            <a:r>
              <a:rPr lang="fa-IR" b="1" dirty="0">
                <a:cs typeface="B Nazanin" pitchFamily="2" charset="-78"/>
              </a:rPr>
              <a:t> رخ مي دهد.</a:t>
            </a:r>
          </a:p>
          <a:p>
            <a:pPr algn="just" rtl="1"/>
            <a:endParaRPr lang="fa-IR" b="1" dirty="0">
              <a:cs typeface="B Nazanin" pitchFamily="2" charset="-78"/>
            </a:endParaRPr>
          </a:p>
          <a:p>
            <a:pPr algn="just" rtl="1"/>
            <a:r>
              <a:rPr lang="fa-IR" b="1" dirty="0">
                <a:cs typeface="B Nazanin" pitchFamily="2" charset="-78"/>
              </a:rPr>
              <a:t>در این كشورها، 75% موارد بيماري به </a:t>
            </a:r>
            <a:r>
              <a:rPr lang="fa-IR" b="1" u="sng" dirty="0">
                <a:cs typeface="B Nazanin" pitchFamily="2" charset="-78"/>
              </a:rPr>
              <a:t>فعال ترين گروه سني به لحاظ اقتصادي</a:t>
            </a:r>
            <a:r>
              <a:rPr lang="fa-IR" b="1" dirty="0">
                <a:cs typeface="B Nazanin" pitchFamily="2" charset="-78"/>
              </a:rPr>
              <a:t> (يعني 15 تا 45 سالگي) تعلق دارد.</a:t>
            </a:r>
            <a:endParaRPr lang="en-US" dirty="0">
              <a:cs typeface="B Nazanin" pitchFamily="2" charset="-78"/>
            </a:endParaRP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57166"/>
            <a:ext cx="7632848" cy="6312194"/>
          </a:xfrm>
        </p:spPr>
        <p:txBody>
          <a:bodyPr>
            <a:normAutofit/>
          </a:bodyPr>
          <a:lstStyle/>
          <a:p>
            <a:pPr marL="137160" indent="0" algn="just" rtl="1">
              <a:lnSpc>
                <a:spcPct val="115000"/>
              </a:lnSpc>
              <a:buNone/>
            </a:pPr>
            <a:endParaRPr lang="fa-IR" sz="3200" b="1" dirty="0">
              <a:latin typeface="Calibri" panose="020F0502020204030204" pitchFamily="34" charset="0"/>
              <a:ea typeface="Calibri" panose="020F0502020204030204" pitchFamily="34" charset="0"/>
              <a:cs typeface="B Mitra" panose="00000400000000000000" pitchFamily="2" charset="-78"/>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 نکته 2: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کارمند بهداشتی، علاوه بر تکمیل فرم استاندارد بیماریابی سل باید مشخصات بیمار را روی بدنه ظرف (و نه روی درِ آن) ثبت کند.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حداقل مواردی که باید روی ظرف خلط ثبت شود: نام و نام خانوادگی بیمار، نام پدر، شماره مسلسل نمونه، تاریخ دریافت نمونه و نام واحد یا مرکز خدمات جامع سلامت (و خانه بهداشت، درصورت ارسال نمونه از روستا).</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81360802"/>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انواع روش هاي تشخيصي در سل ريوي</a:t>
            </a:r>
          </a:p>
        </p:txBody>
      </p:sp>
      <p:sp>
        <p:nvSpPr>
          <p:cNvPr id="3" name="Content Placeholder 2"/>
          <p:cNvSpPr>
            <a:spLocks noGrp="1"/>
          </p:cNvSpPr>
          <p:nvPr>
            <p:ph idx="1"/>
          </p:nvPr>
        </p:nvSpPr>
        <p:spPr>
          <a:xfrm>
            <a:off x="381000" y="990600"/>
            <a:ext cx="8382000" cy="5410200"/>
          </a:xfrm>
        </p:spPr>
        <p:txBody>
          <a:bodyPr>
            <a:normAutofit/>
          </a:bodyPr>
          <a:lstStyle/>
          <a:p>
            <a:pPr marL="457200" indent="-457200" algn="r" rtl="1">
              <a:buNone/>
            </a:pPr>
            <a:r>
              <a:rPr lang="fa-IR" sz="2000" dirty="0">
                <a:solidFill>
                  <a:srgbClr val="FF0000"/>
                </a:solidFill>
                <a:cs typeface="B Titr" pitchFamily="2" charset="-78"/>
              </a:rPr>
              <a:t>1- كشف باسيل سل</a:t>
            </a:r>
          </a:p>
          <a:p>
            <a:pPr marL="457200" indent="-457200" algn="r" rtl="1">
              <a:buNone/>
            </a:pPr>
            <a:r>
              <a:rPr lang="fa-IR" sz="2800" b="1" dirty="0">
                <a:cs typeface="B Koodak" pitchFamily="2" charset="-78"/>
              </a:rPr>
              <a:t>الف) آزمايش اسمير مستقيم خلط</a:t>
            </a:r>
          </a:p>
          <a:p>
            <a:pPr marL="457200" indent="-457200" algn="r" rtl="1">
              <a:buFontTx/>
              <a:buChar char="-"/>
            </a:pPr>
            <a:r>
              <a:rPr lang="fa-IR" sz="2000" dirty="0">
                <a:cs typeface="B Koodak" pitchFamily="2" charset="-78"/>
              </a:rPr>
              <a:t>براي مثبت شدن اين آزمايش نياز به وجود حداقل 5000 تا 10000 باسيل در يك ميلي ليتر از نمونه خلط است.</a:t>
            </a:r>
          </a:p>
          <a:p>
            <a:pPr marL="457200" indent="-457200" algn="r" rtl="1">
              <a:buFontTx/>
              <a:buChar char="-"/>
            </a:pPr>
            <a:r>
              <a:rPr lang="fa-IR" sz="2000" dirty="0">
                <a:cs typeface="B Koodak" pitchFamily="2" charset="-78"/>
              </a:rPr>
              <a:t>اين تست در شناسايي باسيل اسيدفست از ويژگي 98% برخوردار است.</a:t>
            </a:r>
          </a:p>
          <a:p>
            <a:pPr marL="457200" indent="-457200" algn="r" rtl="1">
              <a:buFontTx/>
              <a:buChar char="-"/>
            </a:pPr>
            <a:endParaRPr lang="fa-IR" sz="2000" dirty="0">
              <a:cs typeface="B Koodak" pitchFamily="2" charset="-78"/>
            </a:endParaRPr>
          </a:p>
          <a:p>
            <a:pPr marL="457200" indent="-457200" algn="r" rtl="1">
              <a:buNone/>
            </a:pPr>
            <a:r>
              <a:rPr lang="fa-IR" sz="2800" b="1" dirty="0">
                <a:cs typeface="B Koodak" pitchFamily="2" charset="-78"/>
              </a:rPr>
              <a:t>ب) كشت</a:t>
            </a:r>
          </a:p>
          <a:p>
            <a:pPr marL="457200" indent="-457200" algn="r" rtl="1">
              <a:buFontTx/>
              <a:buChar char="-"/>
            </a:pPr>
            <a:r>
              <a:rPr lang="fa-IR" sz="2000" dirty="0">
                <a:cs typeface="B Koodak" pitchFamily="2" charset="-78"/>
              </a:rPr>
              <a:t>كشت خلط نسبت به آزمايش مستقيم خلط از حساسيت بيشتري برخوردار است</a:t>
            </a:r>
          </a:p>
          <a:p>
            <a:pPr marL="457200" indent="-457200" algn="r" rtl="1">
              <a:buFontTx/>
              <a:buChar char="-"/>
            </a:pPr>
            <a:r>
              <a:rPr lang="fa-IR" sz="2000" dirty="0">
                <a:cs typeface="B Koodak" pitchFamily="2" charset="-78"/>
              </a:rPr>
              <a:t>ولي- نتايج آزمايش معمولاً پس از 4 الي  8 هفته مشخص مي گردد.</a:t>
            </a:r>
          </a:p>
          <a:p>
            <a:pPr marL="457200" indent="-457200" algn="r" rtl="1">
              <a:buFontTx/>
              <a:buChar char="-"/>
            </a:pPr>
            <a:r>
              <a:rPr lang="fa-IR" sz="2000" dirty="0">
                <a:cs typeface="B Koodak" pitchFamily="2" charset="-78"/>
              </a:rPr>
              <a:t>انجام كشت خلط نيازمند وجود مركزي مجهز با تكنسين هاي ورزيده است كه همه جا ميسر نمي باشد.</a:t>
            </a:r>
          </a:p>
          <a:p>
            <a:pPr marL="457200" indent="-457200" algn="r" rtl="1">
              <a:buFontTx/>
              <a:buChar char="-"/>
            </a:pPr>
            <a:r>
              <a:rPr lang="fa-IR" sz="2000" dirty="0">
                <a:cs typeface="B Koodak" pitchFamily="2" charset="-78"/>
              </a:rPr>
              <a:t>ضمناً كشت خلط به منظور تعيين هويت مايكوباكتريوم و بررسي مقاومت ميكروب در برابر داروهاي ضد سل نيز استفاده مي شود.</a:t>
            </a:r>
          </a:p>
          <a:p>
            <a:pPr marL="457200" indent="-457200" algn="r" rtl="1">
              <a:buFontTx/>
              <a:buChar char="-"/>
            </a:pPr>
            <a:endParaRPr lang="fa-IR" sz="2000" dirty="0">
              <a:cs typeface="B Koodak" pitchFamily="2" charset="-78"/>
            </a:endParaRPr>
          </a:p>
          <a:p>
            <a:pPr marL="457200" indent="-457200" algn="r" rtl="1">
              <a:buFontTx/>
              <a:buChar char="-"/>
            </a:pPr>
            <a:endParaRPr lang="fa-IR" sz="2000" dirty="0">
              <a:cs typeface="B Koodak" pitchFamily="2" charset="-78"/>
            </a:endParaRPr>
          </a:p>
          <a:p>
            <a:pPr marL="457200" indent="-457200" algn="r" rtl="1">
              <a:buFontTx/>
              <a:buChar char="-"/>
            </a:pPr>
            <a:endParaRPr lang="fa-IR" sz="2000" dirty="0">
              <a:cs typeface="B Koodak" pitchFamily="2" charset="-78"/>
            </a:endParaRPr>
          </a:p>
          <a:p>
            <a:pPr marL="457200" indent="-457200" algn="r" rtl="1">
              <a:buNone/>
            </a:pPr>
            <a:endParaRPr lang="fa-IR" sz="2000" dirty="0">
              <a:cs typeface="B Koodak"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077200" cy="533400"/>
          </a:xfrm>
        </p:spPr>
        <p:txBody>
          <a:bodyPr>
            <a:normAutofit/>
          </a:bodyPr>
          <a:lstStyle/>
          <a:p>
            <a:r>
              <a:rPr lang="fa-IR" sz="2400" dirty="0">
                <a:cs typeface="B Titr" pitchFamily="2" charset="-78"/>
              </a:rPr>
              <a:t>انواع روش هاي تشخيصي در سل ريوي</a:t>
            </a:r>
          </a:p>
        </p:txBody>
      </p:sp>
      <p:sp>
        <p:nvSpPr>
          <p:cNvPr id="3" name="Content Placeholder 2"/>
          <p:cNvSpPr>
            <a:spLocks noGrp="1"/>
          </p:cNvSpPr>
          <p:nvPr>
            <p:ph idx="1"/>
          </p:nvPr>
        </p:nvSpPr>
        <p:spPr>
          <a:xfrm>
            <a:off x="304800" y="685800"/>
            <a:ext cx="8458200" cy="5791200"/>
          </a:xfrm>
        </p:spPr>
        <p:txBody>
          <a:bodyPr>
            <a:normAutofit/>
          </a:bodyPr>
          <a:lstStyle/>
          <a:p>
            <a:pPr marL="457200" indent="-457200" algn="r" rtl="1">
              <a:buNone/>
            </a:pPr>
            <a:r>
              <a:rPr lang="fa-IR" sz="2000" dirty="0">
                <a:solidFill>
                  <a:srgbClr val="FF0000"/>
                </a:solidFill>
                <a:cs typeface="B Titr" pitchFamily="2" charset="-78"/>
              </a:rPr>
              <a:t>2- راديوگرافي</a:t>
            </a:r>
          </a:p>
          <a:p>
            <a:pPr marL="457200" indent="-457200" algn="r" rtl="1">
              <a:buFontTx/>
              <a:buChar char="-"/>
            </a:pPr>
            <a:r>
              <a:rPr lang="fa-IR" sz="2000" dirty="0">
                <a:cs typeface="B Koodak" pitchFamily="2" charset="-78"/>
              </a:rPr>
              <a:t>هرگز براساس تظاهرات راديولوژيك به تنهايي درمان ضد سل را آغاز نكنيد</a:t>
            </a:r>
          </a:p>
          <a:p>
            <a:pPr marL="457200" indent="-457200" algn="r" rtl="1">
              <a:buFontTx/>
              <a:buChar char="-"/>
            </a:pPr>
            <a:r>
              <a:rPr lang="fa-IR" sz="2000" dirty="0">
                <a:cs typeface="B Koodak" pitchFamily="2" charset="-78"/>
              </a:rPr>
              <a:t>براي تشخيص باليني در مورد سل كودكان، سل ريوي با اسيمر خلط منفي و سل خارج ريوي از جمله سل ارزني مي تواند كمك كننده باشد.</a:t>
            </a:r>
          </a:p>
          <a:p>
            <a:pPr marL="457200" indent="-457200" algn="r" rtl="1">
              <a:buNone/>
            </a:pPr>
            <a:r>
              <a:rPr lang="fa-IR" sz="2000" dirty="0">
                <a:solidFill>
                  <a:srgbClr val="FF0000"/>
                </a:solidFill>
                <a:cs typeface="B Koodak" pitchFamily="2" charset="-78"/>
              </a:rPr>
              <a:t>  </a:t>
            </a:r>
          </a:p>
          <a:p>
            <a:pPr marL="457200" indent="-457200" algn="r" rtl="1">
              <a:buNone/>
            </a:pPr>
            <a:endParaRPr lang="fa-IR" sz="2000" dirty="0">
              <a:solidFill>
                <a:srgbClr val="FF0000"/>
              </a:solidFill>
              <a:cs typeface="B Titr" pitchFamily="2" charset="-78"/>
            </a:endParaRPr>
          </a:p>
          <a:p>
            <a:pPr marL="457200" indent="-457200" algn="ctr" rtl="1">
              <a:buNone/>
            </a:pPr>
            <a:r>
              <a:rPr lang="fa-IR" sz="2000" dirty="0">
                <a:solidFill>
                  <a:srgbClr val="FF0000"/>
                </a:solidFill>
                <a:cs typeface="B Titr" pitchFamily="2" charset="-78"/>
              </a:rPr>
              <a:t> سل ريوي هيچ گاه نماي راديوگرافي منحصر به فردي ندارد.</a:t>
            </a:r>
          </a:p>
          <a:p>
            <a:pPr marL="457200" indent="-457200" algn="ctr" rtl="1">
              <a:buNone/>
            </a:pPr>
            <a:endParaRPr lang="fa-IR" sz="2000" dirty="0">
              <a:solidFill>
                <a:srgbClr val="FF0000"/>
              </a:solidFill>
              <a:cs typeface="B Titr" pitchFamily="2" charset="-78"/>
            </a:endParaRPr>
          </a:p>
          <a:p>
            <a:pPr marL="457200" indent="-457200" algn="r" rtl="1">
              <a:buNone/>
            </a:pPr>
            <a:r>
              <a:rPr lang="fa-IR" sz="2000" dirty="0">
                <a:solidFill>
                  <a:srgbClr val="FF0000"/>
                </a:solidFill>
                <a:cs typeface="B Titr" pitchFamily="2" charset="-78"/>
              </a:rPr>
              <a:t>3- تست پوستي توبركولين</a:t>
            </a:r>
          </a:p>
          <a:p>
            <a:pPr marL="457200" indent="-457200" algn="just" rtl="1">
              <a:buFontTx/>
              <a:buChar char="-"/>
            </a:pPr>
            <a:r>
              <a:rPr lang="fa-IR" sz="2000" dirty="0">
                <a:cs typeface="B Koodak" pitchFamily="2" charset="-78"/>
              </a:rPr>
              <a:t>از نظر باليني ارزش محدودي دارد.</a:t>
            </a:r>
          </a:p>
          <a:p>
            <a:pPr marL="457200" indent="-457200" algn="just" rtl="1">
              <a:buFontTx/>
              <a:buChar char="-"/>
            </a:pPr>
            <a:r>
              <a:rPr lang="fa-IR" sz="2000" dirty="0">
                <a:cs typeface="B Koodak" pitchFamily="2" charset="-78"/>
              </a:rPr>
              <a:t>در كودكان بويژه در سنين زير شش سال داراي اهميت تشخيصي است؛ چون نتيجه مثبت آن مي تواند نشانه عفونت جديد باشد </a:t>
            </a:r>
          </a:p>
          <a:p>
            <a:pPr marL="457200" indent="-457200" algn="just" rtl="1">
              <a:buFontTx/>
              <a:buChar char="-"/>
            </a:pPr>
            <a:r>
              <a:rPr lang="fa-IR" sz="2000" dirty="0">
                <a:cs typeface="B Koodak" pitchFamily="2" charset="-78"/>
              </a:rPr>
              <a:t>اين تست عمداً براي شروع پيشگيري دارويي در كودكان در تماس با بيماران مبتلا به سل ريوي با گستره خلط مثبت و يا در صورت وجود علايم باليني و آزمايشگاهي جهت تشخيص بيماري سل در كودكان به كار مي رود.</a:t>
            </a:r>
          </a:p>
          <a:p>
            <a:pPr marL="457200" indent="-457200" algn="r" rtl="1">
              <a:buNone/>
            </a:pPr>
            <a:endParaRPr lang="fa-IR" sz="2000" dirty="0">
              <a:solidFill>
                <a:srgbClr val="FF0000"/>
              </a:solidFill>
              <a:cs typeface="B Titr"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تشخيص سل خارج ريوي</a:t>
            </a:r>
          </a:p>
        </p:txBody>
      </p:sp>
      <p:sp>
        <p:nvSpPr>
          <p:cNvPr id="3" name="Content Placeholder 2"/>
          <p:cNvSpPr>
            <a:spLocks noGrp="1"/>
          </p:cNvSpPr>
          <p:nvPr>
            <p:ph idx="1"/>
          </p:nvPr>
        </p:nvSpPr>
        <p:spPr>
          <a:xfrm>
            <a:off x="457200" y="990600"/>
            <a:ext cx="8229600" cy="5181600"/>
          </a:xfrm>
        </p:spPr>
        <p:txBody>
          <a:bodyPr>
            <a:normAutofit/>
          </a:bodyPr>
          <a:lstStyle/>
          <a:p>
            <a:pPr algn="r" rtl="1">
              <a:buNone/>
            </a:pPr>
            <a:endParaRPr lang="fa-IR" sz="2000" dirty="0">
              <a:cs typeface="B Koodak" pitchFamily="2" charset="-78"/>
            </a:endParaRPr>
          </a:p>
          <a:p>
            <a:pPr algn="ctr" rtl="1">
              <a:buNone/>
            </a:pPr>
            <a:r>
              <a:rPr lang="fa-IR" sz="2000" dirty="0">
                <a:cs typeface="B Koodak" pitchFamily="2" charset="-78"/>
              </a:rPr>
              <a:t>بسته به عضو گرفتار به کمک آزمایش های باکتریولوژیک، رادیولوژیک، بافت شناسی و سایر روش های تکمیلی دیگر توسط پزشک معالج تشخیص داده می شود.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اصول درمان</a:t>
            </a:r>
          </a:p>
        </p:txBody>
      </p:sp>
      <p:sp>
        <p:nvSpPr>
          <p:cNvPr id="3" name="Content Placeholder 2"/>
          <p:cNvSpPr>
            <a:spLocks noGrp="1"/>
          </p:cNvSpPr>
          <p:nvPr>
            <p:ph idx="1"/>
          </p:nvPr>
        </p:nvSpPr>
        <p:spPr>
          <a:xfrm>
            <a:off x="533400" y="990600"/>
            <a:ext cx="8153400" cy="5334000"/>
          </a:xfrm>
        </p:spPr>
        <p:txBody>
          <a:bodyPr>
            <a:normAutofit/>
          </a:bodyPr>
          <a:lstStyle/>
          <a:p>
            <a:pPr marL="457200" indent="-457200" algn="just" rtl="1">
              <a:buNone/>
            </a:pPr>
            <a:endParaRPr lang="fa-IR" sz="2000" dirty="0">
              <a:cs typeface="B Koodak" pitchFamily="2" charset="-78"/>
            </a:endParaRPr>
          </a:p>
          <a:p>
            <a:pPr marL="457200" indent="-457200" algn="just" rtl="1">
              <a:buNone/>
            </a:pPr>
            <a:r>
              <a:rPr lang="fa-IR" sz="2000" dirty="0">
                <a:cs typeface="B Koodak" pitchFamily="2" charset="-78"/>
              </a:rPr>
              <a:t>به محض دریافت دو جواب آزمایش مبنی بر مثبت بودن اسمیر مستقیم خلط و یا در صورتی که بیمار بسیار بدحال و ظن به بیماری سل به شدت مطرح باشد، درمان دارویی را شروع کنید:</a:t>
            </a:r>
          </a:p>
          <a:p>
            <a:pPr marL="457200" indent="-457200" algn="r" rtl="1">
              <a:buNone/>
            </a:pPr>
            <a:endParaRPr lang="fa-IR" sz="2000" u="sng" dirty="0">
              <a:solidFill>
                <a:srgbClr val="FF0000"/>
              </a:solidFill>
              <a:cs typeface="B Titr" pitchFamily="2" charset="-78"/>
            </a:endParaRPr>
          </a:p>
          <a:p>
            <a:pPr marL="457200" indent="-457200" algn="r" rtl="1">
              <a:buNone/>
            </a:pPr>
            <a:endParaRPr lang="fa-IR" sz="2000" u="sng" dirty="0">
              <a:solidFill>
                <a:srgbClr val="FF0000"/>
              </a:solidFill>
              <a:cs typeface="B Titr" pitchFamily="2" charset="-78"/>
            </a:endParaRPr>
          </a:p>
          <a:p>
            <a:pPr marL="457200" indent="-457200" algn="r" rtl="1">
              <a:buNone/>
            </a:pPr>
            <a:r>
              <a:rPr lang="fa-IR" sz="2000" u="sng" dirty="0">
                <a:solidFill>
                  <a:srgbClr val="FF0000"/>
                </a:solidFill>
                <a:cs typeface="B Titr" pitchFamily="2" charset="-78"/>
              </a:rPr>
              <a:t>به منظور اجراي موثر درمان بايد:</a:t>
            </a:r>
          </a:p>
          <a:p>
            <a:pPr marL="457200" indent="-457200" algn="r" rtl="1">
              <a:buNone/>
            </a:pPr>
            <a:endParaRPr lang="fa-IR" sz="2000" u="sng" dirty="0">
              <a:solidFill>
                <a:srgbClr val="FF0000"/>
              </a:solidFill>
              <a:cs typeface="B Titr" pitchFamily="2" charset="-78"/>
            </a:endParaRPr>
          </a:p>
          <a:p>
            <a:pPr marL="457200" indent="-457200" algn="r" rtl="1">
              <a:buFontTx/>
              <a:buChar char="-"/>
            </a:pPr>
            <a:r>
              <a:rPr lang="fa-IR" sz="2000" dirty="0">
                <a:cs typeface="B Koodak" pitchFamily="2" charset="-78"/>
              </a:rPr>
              <a:t>از مجموعه مناسب داروها، با دوز كافي و براي مدت مناسب استفاده شود.</a:t>
            </a:r>
          </a:p>
          <a:p>
            <a:pPr marL="457200" indent="-457200" algn="r" rtl="1">
              <a:buFontTx/>
              <a:buChar char="-"/>
            </a:pPr>
            <a:r>
              <a:rPr lang="fa-IR" sz="2000" dirty="0">
                <a:cs typeface="B Koodak" pitchFamily="2" charset="-78"/>
              </a:rPr>
              <a:t> با اجراي </a:t>
            </a:r>
            <a:r>
              <a:rPr lang="en-US" sz="2000" dirty="0">
                <a:cs typeface="B Koodak" pitchFamily="2" charset="-78"/>
              </a:rPr>
              <a:t>DOTS</a:t>
            </a:r>
            <a:r>
              <a:rPr lang="fa-IR" sz="2000" dirty="0">
                <a:cs typeface="B Koodak" pitchFamily="2" charset="-78"/>
              </a:rPr>
              <a:t> (درمان كوتاه مدت تحت نظارت مستقيم) از مصرف دارو توسط بيمار مطمئن شد.</a:t>
            </a:r>
          </a:p>
          <a:p>
            <a:pPr marL="457200" indent="-457200" algn="r" rtl="1">
              <a:buFontTx/>
              <a:buChar char="-"/>
            </a:pPr>
            <a:r>
              <a:rPr lang="fa-IR" sz="2000" dirty="0">
                <a:cs typeface="B Koodak" pitchFamily="2" charset="-78"/>
              </a:rPr>
              <a:t>با اجراي نظارت مستقيم بر درمان از بروز عوارض جانبي در بيماران بموقع مطلع شده و برخورد نمود.</a:t>
            </a:r>
          </a:p>
          <a:p>
            <a:pPr marL="457200" indent="-457200" algn="r" rtl="1">
              <a:buFontTx/>
              <a:buChar char="-"/>
            </a:pPr>
            <a:r>
              <a:rPr lang="fa-IR" sz="2000" dirty="0">
                <a:cs typeface="B Koodak" pitchFamily="2" charset="-78"/>
              </a:rPr>
              <a:t>با انجام آزمايش خلط در فواصل معين، پاسخ به درمان بيمار را پايش نمود.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rtl="1">
              <a:lnSpc>
                <a:spcPct val="115000"/>
              </a:lnSpc>
              <a:buNone/>
            </a:pPr>
            <a:endParaRPr lang="fa-IR" sz="3200" b="1" dirty="0">
              <a:solidFill>
                <a:srgbClr val="7030A0"/>
              </a:solidFill>
              <a:latin typeface="Calibri" panose="020F0502020204030204" pitchFamily="34" charset="0"/>
              <a:ea typeface="Calibri" panose="020F0502020204030204" pitchFamily="34" charset="0"/>
              <a:cs typeface="B Mitra" panose="00000400000000000000" pitchFamily="2" charset="-78"/>
            </a:endParaRPr>
          </a:p>
          <a:p>
            <a:pPr marL="137160" indent="0" algn="just" rtl="1">
              <a:lnSpc>
                <a:spcPct val="115000"/>
              </a:lnSpc>
              <a:buNone/>
            </a:pPr>
            <a:r>
              <a:rPr lang="fa-IR" sz="3200" b="1" dirty="0">
                <a:solidFill>
                  <a:srgbClr val="7030A0"/>
                </a:solidFill>
                <a:latin typeface="Calibri" panose="020F0502020204030204" pitchFamily="34" charset="0"/>
                <a:ea typeface="Calibri" panose="020F0502020204030204" pitchFamily="34" charset="0"/>
                <a:cs typeface="B Mitra" panose="00000400000000000000" pitchFamily="2" charset="-78"/>
              </a:rPr>
              <a:t>درمان: </a:t>
            </a:r>
            <a:endParaRPr lang="en-US" sz="2400" dirty="0">
              <a:latin typeface="Calibri" panose="020F0502020204030204" pitchFamily="34" charset="0"/>
              <a:ea typeface="Calibri" panose="020F0502020204030204" pitchFamily="34" charset="0"/>
              <a:cs typeface="Arial" panose="020B0604020202020204" pitchFamily="34" charset="0"/>
            </a:endParaRPr>
          </a:p>
          <a:p>
            <a:pPr marL="137160" indent="0" algn="just" rtl="1">
              <a:buNone/>
            </a:pP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اساس</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درمان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بيماري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سل</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fa-IR" sz="3200" dirty="0">
                <a:solidFill>
                  <a:srgbClr val="000000"/>
                </a:solidFill>
                <a:latin typeface="B Nazanin" panose="00000400000000000000" pitchFamily="2" charset="-78"/>
                <a:ea typeface="Calibri" panose="020F0502020204030204" pitchFamily="34" charset="0"/>
                <a:cs typeface="B Mitra"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درمان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دارويي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endParaRPr lang="fa-IR" sz="3200" dirty="0">
              <a:solidFill>
                <a:srgbClr val="000000"/>
              </a:solidFill>
              <a:latin typeface="B Nazanin" panose="00000400000000000000" pitchFamily="2" charset="-78"/>
              <a:ea typeface="Calibri" panose="020F0502020204030204" pitchFamily="34" charset="0"/>
              <a:cs typeface="B Mitra" panose="00000400000000000000" pitchFamily="2" charset="-78"/>
            </a:endParaRPr>
          </a:p>
          <a:p>
            <a:pPr marL="137160" indent="0" algn="just" rtl="1">
              <a:buNone/>
            </a:pP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بيماران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مبتلا</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سل</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ريوي (با اولويت</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موارد</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داراي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اسمير</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خلط</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مثبت)</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و</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سل</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حنجره،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از</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نظر</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اين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بيماري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مسري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تلقي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شوند؛</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که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در آن ها</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نيز</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در</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اکثريت</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موارد،</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chemeClr val="bg1"/>
                </a:solidFill>
                <a:latin typeface="B Nazanin" panose="00000400000000000000" pitchFamily="2" charset="-78"/>
                <a:ea typeface="Calibri" panose="020F0502020204030204" pitchFamily="34" charset="0"/>
                <a:cs typeface="B Nazanin" panose="00000400000000000000" pitchFamily="2" charset="-78"/>
              </a:rPr>
              <a:t> </a:t>
            </a:r>
            <a:r>
              <a:rPr lang="fa-IR" sz="3200" dirty="0">
                <a:solidFill>
                  <a:srgbClr val="C00000"/>
                </a:solidFill>
                <a:latin typeface="B Nazanin" panose="00000400000000000000" pitchFamily="2" charset="-78"/>
                <a:ea typeface="Calibri" panose="020F0502020204030204" pitchFamily="34" charset="0"/>
                <a:cs typeface="B Mitra" panose="00000400000000000000" pitchFamily="2" charset="-78"/>
              </a:rPr>
              <a:t>2</a:t>
            </a:r>
            <a:r>
              <a:rPr lang="ar-SA" sz="3200" dirty="0">
                <a:solidFill>
                  <a:srgbClr val="C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C00000"/>
                </a:solidFill>
                <a:latin typeface="B Nazanin" panose="00000400000000000000" pitchFamily="2" charset="-78"/>
                <a:ea typeface="Calibri" panose="020F0502020204030204" pitchFamily="34" charset="0"/>
                <a:cs typeface="B Mitra" panose="00000400000000000000" pitchFamily="2" charset="-78"/>
              </a:rPr>
              <a:t>هفته</a:t>
            </a:r>
            <a:r>
              <a:rPr lang="ar-SA" sz="3200" dirty="0">
                <a:solidFill>
                  <a:srgbClr val="C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C00000"/>
                </a:solidFill>
                <a:latin typeface="B Nazanin" panose="00000400000000000000" pitchFamily="2" charset="-78"/>
                <a:ea typeface="Calibri" panose="020F0502020204030204" pitchFamily="34" charset="0"/>
                <a:cs typeface="B Mitra" panose="00000400000000000000" pitchFamily="2" charset="-78"/>
              </a:rPr>
              <a:t>از</a:t>
            </a:r>
            <a:r>
              <a:rPr lang="ar-SA" sz="3200" dirty="0">
                <a:solidFill>
                  <a:srgbClr val="C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C00000"/>
                </a:solidFill>
                <a:latin typeface="B Nazanin" panose="00000400000000000000" pitchFamily="2" charset="-78"/>
                <a:ea typeface="Calibri" panose="020F0502020204030204" pitchFamily="34" charset="0"/>
                <a:cs typeface="B Mitra" panose="00000400000000000000" pitchFamily="2" charset="-78"/>
              </a:rPr>
              <a:t>آغاز</a:t>
            </a:r>
            <a:r>
              <a:rPr lang="ar-SA" sz="3200" dirty="0">
                <a:solidFill>
                  <a:srgbClr val="C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C00000"/>
                </a:solidFill>
                <a:latin typeface="B Nazanin" panose="00000400000000000000" pitchFamily="2" charset="-78"/>
                <a:ea typeface="Calibri" panose="020F0502020204030204" pitchFamily="34" charset="0"/>
                <a:cs typeface="B Mitra" panose="00000400000000000000" pitchFamily="2" charset="-78"/>
              </a:rPr>
              <a:t>درمان</a:t>
            </a:r>
            <a:r>
              <a:rPr lang="ar-SA" sz="3200" dirty="0">
                <a:solidFill>
                  <a:srgbClr val="C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C00000"/>
                </a:solidFill>
                <a:latin typeface="B Nazanin" panose="00000400000000000000" pitchFamily="2" charset="-78"/>
                <a:ea typeface="Calibri" panose="020F0502020204030204" pitchFamily="34" charset="0"/>
                <a:cs typeface="B Mitra" panose="00000400000000000000" pitchFamily="2" charset="-78"/>
              </a:rPr>
              <a:t>مؤثر</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خطر</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سرايت</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بيماري</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از</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بين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رفته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و</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با</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تكميل دوره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درمان،</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منبع</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عفونت</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زا</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از</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جامعه</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حذف</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خواهد</a:t>
            </a:r>
            <a:r>
              <a:rPr lang="ar-SA" sz="3200" dirty="0">
                <a:solidFill>
                  <a:srgbClr val="000000"/>
                </a:solidFill>
                <a:latin typeface="B Nazanin" panose="00000400000000000000" pitchFamily="2" charset="-78"/>
                <a:ea typeface="Calibri" panose="020F0502020204030204" pitchFamily="34" charset="0"/>
                <a:cs typeface="B Nazanin" panose="00000400000000000000" pitchFamily="2" charset="-78"/>
              </a:rPr>
              <a:t> </a:t>
            </a:r>
            <a:r>
              <a:rPr lang="ar-SA" sz="3200" dirty="0">
                <a:solidFill>
                  <a:srgbClr val="000000"/>
                </a:solidFill>
                <a:latin typeface="B Nazanin" panose="00000400000000000000" pitchFamily="2" charset="-78"/>
                <a:ea typeface="Calibri" panose="020F0502020204030204" pitchFamily="34" charset="0"/>
                <a:cs typeface="B Mitra" panose="00000400000000000000" pitchFamily="2" charset="-78"/>
              </a:rPr>
              <a:t>ش</a:t>
            </a:r>
            <a:r>
              <a:rPr lang="fa-IR" sz="3200" dirty="0">
                <a:solidFill>
                  <a:srgbClr val="000000"/>
                </a:solidFill>
                <a:latin typeface="B Nazanin" panose="00000400000000000000" pitchFamily="2" charset="-78"/>
                <a:ea typeface="Calibri" panose="020F0502020204030204" pitchFamily="34" charset="0"/>
                <a:cs typeface="B Mitra" panose="00000400000000000000" pitchFamily="2" charset="-78"/>
              </a:rPr>
              <a:t>د.</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endParaRPr lang="en-US" sz="2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2799674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rtl="1">
              <a:lnSpc>
                <a:spcPct val="115000"/>
              </a:lnSpc>
              <a:buNone/>
            </a:pPr>
            <a:endParaRPr lang="fa-IR" sz="3200" dirty="0">
              <a:latin typeface="B Nazanin" panose="00000400000000000000" pitchFamily="2" charset="-78"/>
              <a:ea typeface="Calibri" panose="020F0502020204030204" pitchFamily="34" charset="0"/>
              <a:cs typeface="B Mitra" panose="00000400000000000000" pitchFamily="2" charset="-78"/>
            </a:endParaRPr>
          </a:p>
          <a:p>
            <a:pPr marL="137160" indent="0" algn="just" rtl="1">
              <a:lnSpc>
                <a:spcPct val="115000"/>
              </a:lnSpc>
              <a:buNone/>
            </a:pPr>
            <a:r>
              <a:rPr lang="ar-SA" sz="3200" dirty="0">
                <a:latin typeface="B Nazanin" panose="00000400000000000000" pitchFamily="2" charset="-78"/>
                <a:ea typeface="Calibri" panose="020F0502020204030204" pitchFamily="34" charset="0"/>
                <a:cs typeface="B Mitra" panose="00000400000000000000" pitchFamily="2" charset="-78"/>
              </a:rPr>
              <a:t>در</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حال</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حاضر</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داروهاي</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اصلي</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ضد سل</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که</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در</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درمان</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و</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کنترل</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بيماري</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کاربرد</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اساسي</a:t>
            </a: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دارند</a:t>
            </a:r>
            <a:r>
              <a:rPr lang="fa-IR" sz="3200" dirty="0">
                <a:latin typeface="B Nazanin" panose="00000400000000000000" pitchFamily="2" charset="-78"/>
                <a:ea typeface="Calibri" panose="020F0502020204030204" pitchFamily="34" charset="0"/>
                <a:cs typeface="B Mitra" panose="00000400000000000000" pitchFamily="2" charset="-78"/>
              </a:rPr>
              <a:t>:</a:t>
            </a:r>
          </a:p>
          <a:p>
            <a:pPr algn="just" rtl="1">
              <a:lnSpc>
                <a:spcPct val="115000"/>
              </a:lnSpc>
              <a:buClrTx/>
              <a:buFont typeface="Arial" panose="020B0604020202020204" pitchFamily="34" charset="0"/>
              <a:buChar char="•"/>
            </a:pPr>
            <a:r>
              <a:rPr lang="en-US" sz="3200" dirty="0">
                <a:latin typeface="B Mitra" panose="00000400000000000000" pitchFamily="2" charset="-78"/>
                <a:ea typeface="Calibri" panose="020F0502020204030204" pitchFamily="34" charset="0"/>
                <a:cs typeface="Arial" panose="020B0604020202020204" pitchFamily="34" charset="0"/>
              </a:rPr>
              <a:t> </a:t>
            </a:r>
            <a:r>
              <a:rPr lang="ar-SA" sz="3200" dirty="0">
                <a:latin typeface="B Nazanin" panose="00000400000000000000" pitchFamily="2" charset="-78"/>
                <a:ea typeface="Calibri" panose="020F0502020204030204" pitchFamily="34" charset="0"/>
                <a:cs typeface="B Mitra" panose="00000400000000000000" pitchFamily="2" charset="-78"/>
              </a:rPr>
              <a:t>ايزونيازيد</a:t>
            </a:r>
            <a:endParaRPr lang="fa-IR" sz="3200" dirty="0">
              <a:latin typeface="B Nazanin" panose="00000400000000000000" pitchFamily="2" charset="-78"/>
              <a:ea typeface="Calibri" panose="020F0502020204030204" pitchFamily="34" charset="0"/>
              <a:cs typeface="B Mitra" panose="00000400000000000000" pitchFamily="2" charset="-78"/>
            </a:endParaRPr>
          </a:p>
          <a:p>
            <a:pPr algn="just" rtl="1">
              <a:lnSpc>
                <a:spcPct val="115000"/>
              </a:lnSpc>
              <a:buClrTx/>
              <a:buFont typeface="Arial" panose="020B0604020202020204" pitchFamily="34" charset="0"/>
              <a:buChar char="•"/>
            </a:pP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ريفامپين</a:t>
            </a:r>
            <a:endParaRPr lang="fa-IR" sz="3200" dirty="0">
              <a:latin typeface="B Nazanin" panose="00000400000000000000" pitchFamily="2" charset="-78"/>
              <a:ea typeface="Calibri" panose="020F0502020204030204" pitchFamily="34" charset="0"/>
              <a:cs typeface="B Mitra" panose="00000400000000000000" pitchFamily="2" charset="-78"/>
            </a:endParaRPr>
          </a:p>
          <a:p>
            <a:pPr algn="just" rtl="1">
              <a:lnSpc>
                <a:spcPct val="115000"/>
              </a:lnSpc>
              <a:buClrTx/>
              <a:buFont typeface="Arial" panose="020B0604020202020204" pitchFamily="34" charset="0"/>
              <a:buChar char="•"/>
            </a:pP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پيرازيناميد</a:t>
            </a:r>
            <a:r>
              <a:rPr lang="ar-SA" sz="3200" dirty="0">
                <a:latin typeface="B Nazanin" panose="00000400000000000000" pitchFamily="2" charset="-78"/>
                <a:ea typeface="Calibri" panose="020F0502020204030204" pitchFamily="34" charset="0"/>
                <a:cs typeface="B Nazanin" panose="00000400000000000000" pitchFamily="2" charset="-78"/>
              </a:rPr>
              <a:t> </a:t>
            </a:r>
            <a:endParaRPr lang="fa-IR" sz="3200" dirty="0">
              <a:latin typeface="B Nazanin" panose="00000400000000000000" pitchFamily="2" charset="-78"/>
              <a:ea typeface="Calibri" panose="020F0502020204030204" pitchFamily="34" charset="0"/>
              <a:cs typeface="B Mitra" panose="00000400000000000000" pitchFamily="2" charset="-78"/>
            </a:endParaRPr>
          </a:p>
          <a:p>
            <a:pPr algn="just" rtl="1">
              <a:lnSpc>
                <a:spcPct val="115000"/>
              </a:lnSpc>
              <a:buClrTx/>
              <a:buFont typeface="Arial" panose="020B0604020202020204" pitchFamily="34" charset="0"/>
              <a:buChar char="•"/>
            </a:pPr>
            <a:r>
              <a:rPr lang="ar-SA" sz="3200" dirty="0">
                <a:latin typeface="B Nazanin" panose="00000400000000000000" pitchFamily="2" charset="-78"/>
                <a:ea typeface="Calibri" panose="020F0502020204030204" pitchFamily="34" charset="0"/>
                <a:cs typeface="B Nazanin" panose="00000400000000000000" pitchFamily="2" charset="-78"/>
              </a:rPr>
              <a:t> </a:t>
            </a:r>
            <a:r>
              <a:rPr lang="ar-SA" sz="3200" dirty="0">
                <a:latin typeface="B Nazanin" panose="00000400000000000000" pitchFamily="2" charset="-78"/>
                <a:ea typeface="Calibri" panose="020F0502020204030204" pitchFamily="34" charset="0"/>
                <a:cs typeface="B Mitra" panose="00000400000000000000" pitchFamily="2" charset="-78"/>
              </a:rPr>
              <a:t>اتامبوتول</a:t>
            </a:r>
            <a:endParaRPr lang="en-US" sz="32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4489176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68981702"/>
              </p:ext>
            </p:extLst>
          </p:nvPr>
        </p:nvGraphicFramePr>
        <p:xfrm>
          <a:off x="323529" y="332656"/>
          <a:ext cx="8496944" cy="6358412"/>
        </p:xfrm>
        <a:graphic>
          <a:graphicData uri="http://schemas.openxmlformats.org/drawingml/2006/table">
            <a:tbl>
              <a:tblPr rtl="1"/>
              <a:tblGrid>
                <a:gridCol w="1512400">
                  <a:extLst>
                    <a:ext uri="{9D8B030D-6E8A-4147-A177-3AD203B41FA5}">
                      <a16:colId xmlns:a16="http://schemas.microsoft.com/office/drawing/2014/main" val="20000"/>
                    </a:ext>
                  </a:extLst>
                </a:gridCol>
                <a:gridCol w="980769">
                  <a:extLst>
                    <a:ext uri="{9D8B030D-6E8A-4147-A177-3AD203B41FA5}">
                      <a16:colId xmlns:a16="http://schemas.microsoft.com/office/drawing/2014/main" val="20001"/>
                    </a:ext>
                  </a:extLst>
                </a:gridCol>
                <a:gridCol w="1462906">
                  <a:extLst>
                    <a:ext uri="{9D8B030D-6E8A-4147-A177-3AD203B41FA5}">
                      <a16:colId xmlns:a16="http://schemas.microsoft.com/office/drawing/2014/main" val="20002"/>
                    </a:ext>
                  </a:extLst>
                </a:gridCol>
                <a:gridCol w="1754385">
                  <a:extLst>
                    <a:ext uri="{9D8B030D-6E8A-4147-A177-3AD203B41FA5}">
                      <a16:colId xmlns:a16="http://schemas.microsoft.com/office/drawing/2014/main" val="20003"/>
                    </a:ext>
                  </a:extLst>
                </a:gridCol>
                <a:gridCol w="2786484">
                  <a:extLst>
                    <a:ext uri="{9D8B030D-6E8A-4147-A177-3AD203B41FA5}">
                      <a16:colId xmlns:a16="http://schemas.microsoft.com/office/drawing/2014/main" val="20004"/>
                    </a:ext>
                  </a:extLst>
                </a:gridCol>
              </a:tblGrid>
              <a:tr h="1654985">
                <a:tc>
                  <a:txBody>
                    <a:bodyPr/>
                    <a:lstStyle/>
                    <a:p>
                      <a:pPr algn="ctr" rtl="1">
                        <a:lnSpc>
                          <a:spcPct val="115000"/>
                        </a:lnSpc>
                        <a:spcAft>
                          <a:spcPts val="0"/>
                        </a:spcAft>
                      </a:pPr>
                      <a:r>
                        <a:rPr lang="en-US"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دارو</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علامت</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اختصاری</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مقدار روزانه</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برای بزرگسالان</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en-US"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mg/kg</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مقدار روزانه</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0">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برای کودکان</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0">
                        <a:lnSpc>
                          <a:spcPct val="115000"/>
                        </a:lnSpc>
                        <a:spcAft>
                          <a:spcPts val="0"/>
                        </a:spcAft>
                      </a:pPr>
                      <a:r>
                        <a:rPr lang="en-US"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mg/kg</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فرآورده های ژنریک ایران</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0"/>
                  </a:ext>
                </a:extLst>
              </a:tr>
              <a:tr h="1192136">
                <a:tc>
                  <a:txBody>
                    <a:bodyPr/>
                    <a:lstStyle/>
                    <a:p>
                      <a:pPr algn="ctr" rtl="1">
                        <a:lnSpc>
                          <a:spcPct val="115000"/>
                        </a:lnSpc>
                        <a:spcAft>
                          <a:spcPts val="0"/>
                        </a:spcAft>
                      </a:pPr>
                      <a:r>
                        <a:rPr lang="fa-IR" sz="2400" b="1">
                          <a:solidFill>
                            <a:schemeClr val="tx1"/>
                          </a:solidFill>
                          <a:effectLst/>
                          <a:latin typeface="Calibri" panose="020F0502020204030204" pitchFamily="34" charset="0"/>
                          <a:ea typeface="Calibri" panose="020F0502020204030204" pitchFamily="34" charset="0"/>
                          <a:cs typeface="B Mitra" panose="00000400000000000000" pitchFamily="2" charset="-78"/>
                        </a:rPr>
                        <a:t>ایزونیازید</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H</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(6- 4) 5</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حداکثر </a:t>
                      </a: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mg</a:t>
                      </a:r>
                      <a:r>
                        <a:rPr lang="en-US" sz="2400">
                          <a:solidFill>
                            <a:schemeClr val="tx1"/>
                          </a:solidFill>
                          <a:effectLst/>
                          <a:latin typeface="B Mitra" panose="00000400000000000000" pitchFamily="2" charset="-78"/>
                          <a:ea typeface="Calibri" panose="020F0502020204030204" pitchFamily="34" charset="0"/>
                          <a:cs typeface="B Mitra" panose="00000400000000000000" pitchFamily="2" charset="-78"/>
                        </a:rPr>
                        <a:t> </a:t>
                      </a:r>
                      <a:r>
                        <a:rPr lang="fa-IR" sz="2400">
                          <a:solidFill>
                            <a:schemeClr val="tx1"/>
                          </a:solidFill>
                          <a:effectLst/>
                          <a:latin typeface="B Mitra" panose="00000400000000000000" pitchFamily="2" charset="-78"/>
                          <a:ea typeface="Calibri" panose="020F0502020204030204" pitchFamily="34" charset="0"/>
                          <a:cs typeface="B Mitra" panose="00000400000000000000" pitchFamily="2" charset="-78"/>
                        </a:rPr>
                        <a:t>300 </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(15- 10) 10</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حداکثر </a:t>
                      </a: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mg</a:t>
                      </a:r>
                      <a:r>
                        <a:rPr lang="en-US" sz="2400">
                          <a:solidFill>
                            <a:schemeClr val="tx1"/>
                          </a:solidFill>
                          <a:effectLst/>
                          <a:latin typeface="B Mitra" panose="00000400000000000000" pitchFamily="2" charset="-78"/>
                          <a:ea typeface="Calibri" panose="020F0502020204030204" pitchFamily="34" charset="0"/>
                          <a:cs typeface="B Mitra" panose="00000400000000000000" pitchFamily="2" charset="-78"/>
                        </a:rPr>
                        <a:t> </a:t>
                      </a:r>
                      <a:r>
                        <a:rPr lang="fa-IR" sz="2400">
                          <a:solidFill>
                            <a:schemeClr val="tx1"/>
                          </a:solidFill>
                          <a:effectLst/>
                          <a:latin typeface="B Mitra" panose="00000400000000000000" pitchFamily="2" charset="-78"/>
                          <a:ea typeface="Calibri" panose="020F0502020204030204" pitchFamily="34" charset="0"/>
                          <a:cs typeface="B Mitra" panose="00000400000000000000" pitchFamily="2" charset="-78"/>
                        </a:rPr>
                        <a:t>300</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rtl="1">
                        <a:lnSpc>
                          <a:spcPct val="115000"/>
                        </a:lnSpc>
                        <a:spcAft>
                          <a:spcPts val="0"/>
                        </a:spcAft>
                      </a:pPr>
                      <a:r>
                        <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Double Scored Tablets: 100,300mg</a:t>
                      </a: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1"/>
                  </a:ext>
                </a:extLst>
              </a:tr>
              <a:tr h="1416557">
                <a:tc>
                  <a:txBody>
                    <a:bodyPr/>
                    <a:lstStyle/>
                    <a:p>
                      <a:pPr algn="ctr" rtl="1">
                        <a:lnSpc>
                          <a:spcPct val="115000"/>
                        </a:lnSpc>
                        <a:spcAft>
                          <a:spcPts val="0"/>
                        </a:spcAft>
                      </a:pPr>
                      <a:r>
                        <a:rPr lang="fa-IR" sz="2400" b="1">
                          <a:solidFill>
                            <a:schemeClr val="tx1"/>
                          </a:solidFill>
                          <a:effectLst/>
                          <a:latin typeface="Calibri" panose="020F0502020204030204" pitchFamily="34" charset="0"/>
                          <a:ea typeface="Calibri" panose="020F0502020204030204" pitchFamily="34" charset="0"/>
                          <a:cs typeface="B Mitra" panose="00000400000000000000" pitchFamily="2" charset="-78"/>
                        </a:rPr>
                        <a:t>ریفامپین</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R</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(12- 8) 10</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حداکثر </a:t>
                      </a: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 mg</a:t>
                      </a: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600</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(20- 10)15</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fa-IR"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حداکثر</a:t>
                      </a:r>
                      <a:r>
                        <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mg </a:t>
                      </a:r>
                      <a:r>
                        <a:rPr lang="fa-IR"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600</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ctr" rtl="1">
                        <a:lnSpc>
                          <a:spcPct val="115000"/>
                        </a:lnSpc>
                        <a:spcAft>
                          <a:spcPts val="0"/>
                        </a:spcAft>
                      </a:pPr>
                      <a:r>
                        <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Capsules:150,300mg</a:t>
                      </a:r>
                    </a:p>
                    <a:p>
                      <a:pPr algn="ctr" rtl="1">
                        <a:lnSpc>
                          <a:spcPct val="115000"/>
                        </a:lnSpc>
                        <a:spcAft>
                          <a:spcPts val="0"/>
                        </a:spcAft>
                      </a:pP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Drop:153mg/ml</a:t>
                      </a:r>
                    </a:p>
                    <a:p>
                      <a:pPr algn="ctr" rtl="1">
                        <a:lnSpc>
                          <a:spcPct val="115000"/>
                        </a:lnSpc>
                        <a:spcAft>
                          <a:spcPts val="0"/>
                        </a:spcAft>
                      </a:pP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Suspension:200mg/ml</a:t>
                      </a: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2"/>
                  </a:ext>
                </a:extLst>
              </a:tr>
              <a:tr h="701276">
                <a:tc>
                  <a:txBody>
                    <a:bodyPr/>
                    <a:lstStyle/>
                    <a:p>
                      <a:pPr algn="ctr" rtl="1">
                        <a:lnSpc>
                          <a:spcPct val="115000"/>
                        </a:lnSpc>
                        <a:spcAft>
                          <a:spcPts val="0"/>
                        </a:spcAft>
                      </a:pPr>
                      <a:r>
                        <a:rPr lang="fa-IR" sz="2400" b="1">
                          <a:solidFill>
                            <a:schemeClr val="tx1"/>
                          </a:solidFill>
                          <a:effectLst/>
                          <a:latin typeface="Calibri" panose="020F0502020204030204" pitchFamily="34" charset="0"/>
                          <a:ea typeface="Calibri" panose="020F0502020204030204" pitchFamily="34" charset="0"/>
                          <a:cs typeface="B Mitra" panose="00000400000000000000" pitchFamily="2" charset="-78"/>
                        </a:rPr>
                        <a:t>پیرازینامید</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Z</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(30- 20) 25</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a:solidFill>
                            <a:schemeClr val="tx1"/>
                          </a:solidFill>
                          <a:effectLst/>
                          <a:latin typeface="Calibri" panose="020F0502020204030204" pitchFamily="34" charset="0"/>
                          <a:ea typeface="Calibri" panose="020F0502020204030204" pitchFamily="34" charset="0"/>
                          <a:cs typeface="B Mitra" panose="00000400000000000000" pitchFamily="2" charset="-78"/>
                        </a:rPr>
                        <a:t>(40- 30) 35</a:t>
                      </a:r>
                      <a:endPar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rtl="1">
                        <a:lnSpc>
                          <a:spcPct val="115000"/>
                        </a:lnSpc>
                        <a:spcAft>
                          <a:spcPts val="0"/>
                        </a:spcAft>
                      </a:pPr>
                      <a:r>
                        <a:rPr lang="en-US" sz="2400">
                          <a:solidFill>
                            <a:schemeClr val="tx1"/>
                          </a:solidFill>
                          <a:effectLst/>
                          <a:latin typeface="Calibri" panose="020F0502020204030204" pitchFamily="34" charset="0"/>
                          <a:ea typeface="Calibri" panose="020F0502020204030204" pitchFamily="34" charset="0"/>
                          <a:cs typeface="B Mitra" panose="00000400000000000000" pitchFamily="2" charset="-78"/>
                        </a:rPr>
                        <a:t>Scored Tablet: 500mg</a:t>
                      </a: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3"/>
                  </a:ext>
                </a:extLst>
              </a:tr>
              <a:tr h="939702">
                <a:tc>
                  <a:txBody>
                    <a:bodyPr/>
                    <a:lstStyle/>
                    <a:p>
                      <a:pPr algn="ctr" rtl="1">
                        <a:lnSpc>
                          <a:spcPct val="115000"/>
                        </a:lnSpc>
                        <a:spcAft>
                          <a:spcPts val="0"/>
                        </a:spcAft>
                      </a:pPr>
                      <a:r>
                        <a:rPr lang="fa-IR" sz="24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اتامبوتول</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dirty="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E</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(20- 15) 15  </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fa-IR"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(25- 15) 20</a:t>
                      </a:r>
                      <a:endPar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4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Double Scored Tablet:400mg</a:t>
                      </a: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12950105"/>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a:lnSpc>
                <a:spcPct val="115000"/>
              </a:lnSpc>
              <a:buNone/>
            </a:pPr>
            <a:endParaRPr lang="fa-IR" b="1" dirty="0">
              <a:solidFill>
                <a:srgbClr val="7030A0"/>
              </a:solidFill>
              <a:latin typeface="B Nazanin,Bold"/>
              <a:ea typeface="Calibri" panose="020F0502020204030204" pitchFamily="34" charset="0"/>
              <a:cs typeface="B Mitra" panose="00000400000000000000" pitchFamily="2" charset="-78"/>
            </a:endParaRPr>
          </a:p>
          <a:p>
            <a:pPr marL="137160" indent="0" algn="just">
              <a:lnSpc>
                <a:spcPct val="115000"/>
              </a:lnSpc>
              <a:buNone/>
            </a:pPr>
            <a:r>
              <a:rPr lang="ar-SA" sz="2800" b="1" dirty="0">
                <a:solidFill>
                  <a:schemeClr val="tx1"/>
                </a:solidFill>
                <a:latin typeface="B Nazanin,Bold"/>
                <a:ea typeface="Calibri" panose="020F0502020204030204" pitchFamily="34" charset="0"/>
                <a:cs typeface="B Mitra" panose="00000400000000000000" pitchFamily="2" charset="-78"/>
              </a:rPr>
              <a:t>رژيم</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درماني</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بيماران</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بر</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اساس</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سابقه</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درمان</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ضد</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سل</a:t>
            </a:r>
            <a:r>
              <a:rPr lang="ar-SA" sz="2800" b="1" dirty="0">
                <a:solidFill>
                  <a:schemeClr val="tx1"/>
                </a:solidFill>
                <a:latin typeface="B Nazanin,Bold"/>
                <a:ea typeface="Calibri" panose="020F0502020204030204" pitchFamily="34" charset="0"/>
                <a:cs typeface="B Nazanin,Bold"/>
              </a:rPr>
              <a:t> </a:t>
            </a:r>
            <a:r>
              <a:rPr lang="ar-SA" sz="2800" b="1" dirty="0">
                <a:solidFill>
                  <a:schemeClr val="tx1"/>
                </a:solidFill>
                <a:latin typeface="B Nazanin,Bold"/>
                <a:ea typeface="Calibri" panose="020F0502020204030204" pitchFamily="34" charset="0"/>
                <a:cs typeface="B Mitra" panose="00000400000000000000" pitchFamily="2" charset="-78"/>
              </a:rPr>
              <a:t>قبلي</a:t>
            </a:r>
            <a:endParaRPr lang="fa-IR" sz="2800" b="1" dirty="0">
              <a:solidFill>
                <a:schemeClr val="tx1"/>
              </a:solidFill>
              <a:latin typeface="B Nazanin,Bold"/>
              <a:ea typeface="Calibri" panose="020F0502020204030204" pitchFamily="34" charset="0"/>
              <a:cs typeface="B Mitra" panose="00000400000000000000" pitchFamily="2" charset="-78"/>
            </a:endParaRPr>
          </a:p>
          <a:p>
            <a:pPr marL="137160" indent="0" algn="just">
              <a:lnSpc>
                <a:spcPct val="115000"/>
              </a:lnSpc>
              <a:buNone/>
            </a:pPr>
            <a:endParaRPr lang="en-US"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505827062"/>
              </p:ext>
            </p:extLst>
          </p:nvPr>
        </p:nvGraphicFramePr>
        <p:xfrm>
          <a:off x="467544" y="1916832"/>
          <a:ext cx="7992889" cy="3435096"/>
        </p:xfrm>
        <a:graphic>
          <a:graphicData uri="http://schemas.openxmlformats.org/drawingml/2006/table">
            <a:tbl>
              <a:tblPr rtl="1"/>
              <a:tblGrid>
                <a:gridCol w="4439023">
                  <a:extLst>
                    <a:ext uri="{9D8B030D-6E8A-4147-A177-3AD203B41FA5}">
                      <a16:colId xmlns:a16="http://schemas.microsoft.com/office/drawing/2014/main" val="20000"/>
                    </a:ext>
                  </a:extLst>
                </a:gridCol>
                <a:gridCol w="2013636">
                  <a:extLst>
                    <a:ext uri="{9D8B030D-6E8A-4147-A177-3AD203B41FA5}">
                      <a16:colId xmlns:a16="http://schemas.microsoft.com/office/drawing/2014/main" val="20001"/>
                    </a:ext>
                  </a:extLst>
                </a:gridCol>
                <a:gridCol w="1540230">
                  <a:extLst>
                    <a:ext uri="{9D8B030D-6E8A-4147-A177-3AD203B41FA5}">
                      <a16:colId xmlns:a16="http://schemas.microsoft.com/office/drawing/2014/main" val="20002"/>
                    </a:ext>
                  </a:extLst>
                </a:gridCol>
              </a:tblGrid>
              <a:tr h="797560">
                <a:tc>
                  <a:txBody>
                    <a:bodyPr/>
                    <a:lstStyle/>
                    <a:p>
                      <a:pPr algn="ctr" rtl="1">
                        <a:lnSpc>
                          <a:spcPct val="115000"/>
                        </a:lnSpc>
                        <a:spcAft>
                          <a:spcPts val="0"/>
                        </a:spcAft>
                      </a:pPr>
                      <a:r>
                        <a:rPr lang="en-US"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بیماران تحت درمان</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مرحله حمله ای</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مرحله نگهدارنده</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0"/>
                  </a:ext>
                </a:extLst>
              </a:tr>
              <a:tr h="436880">
                <a:tc>
                  <a:txBody>
                    <a:bodyPr/>
                    <a:lstStyle/>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بیماران جدید</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2 HRZE</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chemeClr val="accent6">
                        <a:lumMod val="20000"/>
                        <a:lumOff val="80000"/>
                      </a:schemeClr>
                    </a:solidFill>
                  </a:tcPr>
                </a:tc>
                <a:tc>
                  <a:txBody>
                    <a:bodyPr/>
                    <a:lstStyle/>
                    <a:p>
                      <a:pPr algn="ctr" rtl="1">
                        <a:lnSpc>
                          <a:spcPct val="115000"/>
                        </a:lnSpc>
                        <a:spcAft>
                          <a:spcPts val="0"/>
                        </a:spcAft>
                      </a:pPr>
                      <a:r>
                        <a:rPr lang="en-US" sz="2800" b="1">
                          <a:solidFill>
                            <a:schemeClr val="tx1"/>
                          </a:solidFill>
                          <a:effectLst/>
                          <a:latin typeface="Times New Roman" panose="02020603050405020304" pitchFamily="18" charset="0"/>
                          <a:ea typeface="Calibri" panose="020F0502020204030204" pitchFamily="34" charset="0"/>
                          <a:cs typeface="Arial" panose="020B0604020202020204" pitchFamily="34" charset="0"/>
                        </a:rPr>
                        <a:t>4 HR</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1"/>
                  </a:ext>
                </a:extLst>
              </a:tr>
              <a:tr h="323850">
                <a:tc>
                  <a:txBody>
                    <a:bodyPr/>
                    <a:lstStyle/>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بیماران درمان مجدد</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(شامل شکست درمان، عود، غیبت از درمان و سایر)</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3 HRZE</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5 HRE</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94462025"/>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ctr">
              <a:lnSpc>
                <a:spcPct val="115000"/>
              </a:lnSpc>
              <a:buNone/>
            </a:pPr>
            <a:r>
              <a:rPr lang="ar-SA" sz="3200" b="1" dirty="0">
                <a:solidFill>
                  <a:schemeClr val="tx1"/>
                </a:solidFill>
                <a:latin typeface="B Nazanin,Bold"/>
                <a:ea typeface="Calibri" panose="020F0502020204030204" pitchFamily="34" charset="0"/>
                <a:cs typeface="B Mitra" panose="00000400000000000000" pitchFamily="2" charset="-78"/>
              </a:rPr>
              <a:t>داروهای</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تركيبي</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خط</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اول</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ضد</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سل</a:t>
            </a:r>
            <a:endParaRPr lang="en-US" sz="3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75134511"/>
              </p:ext>
            </p:extLst>
          </p:nvPr>
        </p:nvGraphicFramePr>
        <p:xfrm>
          <a:off x="251520" y="1052736"/>
          <a:ext cx="8712968" cy="5256584"/>
        </p:xfrm>
        <a:graphic>
          <a:graphicData uri="http://schemas.openxmlformats.org/drawingml/2006/table">
            <a:tbl>
              <a:tblPr rtl="1"/>
              <a:tblGrid>
                <a:gridCol w="3449844">
                  <a:extLst>
                    <a:ext uri="{9D8B030D-6E8A-4147-A177-3AD203B41FA5}">
                      <a16:colId xmlns:a16="http://schemas.microsoft.com/office/drawing/2014/main" val="20000"/>
                    </a:ext>
                  </a:extLst>
                </a:gridCol>
                <a:gridCol w="1370205">
                  <a:extLst>
                    <a:ext uri="{9D8B030D-6E8A-4147-A177-3AD203B41FA5}">
                      <a16:colId xmlns:a16="http://schemas.microsoft.com/office/drawing/2014/main" val="20001"/>
                    </a:ext>
                  </a:extLst>
                </a:gridCol>
                <a:gridCol w="3892919">
                  <a:extLst>
                    <a:ext uri="{9D8B030D-6E8A-4147-A177-3AD203B41FA5}">
                      <a16:colId xmlns:a16="http://schemas.microsoft.com/office/drawing/2014/main" val="20002"/>
                    </a:ext>
                  </a:extLst>
                </a:gridCol>
              </a:tblGrid>
              <a:tr h="1576975">
                <a:tc>
                  <a:txBody>
                    <a:bodyPr/>
                    <a:lstStyle/>
                    <a:p>
                      <a:pPr algn="ctr" rtl="1">
                        <a:lnSpc>
                          <a:spcPct val="115000"/>
                        </a:lnSpc>
                        <a:spcAft>
                          <a:spcPts val="0"/>
                        </a:spcAft>
                      </a:pPr>
                      <a:r>
                        <a:rPr lang="en-US"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دارو</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علامت</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اختصاری</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1">
                        <a:lnSpc>
                          <a:spcPct val="115000"/>
                        </a:lnSpc>
                        <a:spcAft>
                          <a:spcPts val="0"/>
                        </a:spcAft>
                      </a:pPr>
                      <a:r>
                        <a:rPr lang="en-US"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 </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فرآورده های ژنریک ایران</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0"/>
                  </a:ext>
                </a:extLst>
              </a:tr>
              <a:tr h="1051317">
                <a:tc>
                  <a:txBody>
                    <a:bodyPr/>
                    <a:lstStyle/>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ترکیب 4 دارویی ضد سل</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4 FDC</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l" rtl="1" eaLnBrk="0" hangingPunct="0">
                        <a:lnSpc>
                          <a:spcPct val="115000"/>
                        </a:lnSpc>
                        <a:spcBef>
                          <a:spcPts val="50"/>
                        </a:spcBef>
                        <a:spcAft>
                          <a:spcPts val="0"/>
                        </a:spcAft>
                      </a:pP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Film Coated</a:t>
                      </a:r>
                      <a:r>
                        <a:rPr lang="en-US" sz="2800" spc="-1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Tablet:</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l" rtl="1">
                        <a:lnSpc>
                          <a:spcPct val="115000"/>
                        </a:lnSpc>
                        <a:spcAft>
                          <a:spcPts val="0"/>
                        </a:spcAft>
                      </a:pP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H 75,R 150, E 275, Z</a:t>
                      </a:r>
                      <a:r>
                        <a:rPr lang="en-US" sz="2800" spc="-2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400</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1"/>
                  </a:ext>
                </a:extLst>
              </a:tr>
              <a:tr h="1051317">
                <a:tc>
                  <a:txBody>
                    <a:bodyPr/>
                    <a:lstStyle/>
                    <a:p>
                      <a:pPr algn="ctr" rtl="1">
                        <a:lnSpc>
                          <a:spcPct val="115000"/>
                        </a:lnSpc>
                        <a:spcAft>
                          <a:spcPts val="0"/>
                        </a:spcAft>
                      </a:pPr>
                      <a:r>
                        <a:rPr lang="fa-IR" sz="2800" b="1">
                          <a:solidFill>
                            <a:schemeClr val="tx1"/>
                          </a:solidFill>
                          <a:effectLst/>
                          <a:latin typeface="Calibri" panose="020F0502020204030204" pitchFamily="34" charset="0"/>
                          <a:ea typeface="Calibri" panose="020F0502020204030204" pitchFamily="34" charset="0"/>
                          <a:cs typeface="B Mitra" panose="00000400000000000000" pitchFamily="2" charset="-78"/>
                        </a:rPr>
                        <a:t>ترکیب 3 دارویی ضد سل</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3 FDC</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l" rtl="1">
                        <a:lnSpc>
                          <a:spcPct val="115000"/>
                        </a:lnSpc>
                        <a:spcAft>
                          <a:spcPts val="0"/>
                        </a:spcAft>
                      </a:pP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Film Coated</a:t>
                      </a:r>
                      <a:r>
                        <a:rPr lang="en-US" sz="2800" spc="-1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Tablet: H 75,R 150, E</a:t>
                      </a:r>
                      <a:r>
                        <a:rPr lang="en-US" sz="2800" spc="-15"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275</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2"/>
                  </a:ext>
                </a:extLst>
              </a:tr>
              <a:tr h="1576975">
                <a:tc>
                  <a:txBody>
                    <a:bodyPr/>
                    <a:lstStyle/>
                    <a:p>
                      <a:pPr algn="ctr" rtl="1">
                        <a:lnSpc>
                          <a:spcPct val="115000"/>
                        </a:lnSpc>
                        <a:spcAft>
                          <a:spcPts val="0"/>
                        </a:spcAft>
                      </a:pPr>
                      <a:r>
                        <a:rPr lang="fa-IR" sz="28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ترکیب 2 دارویی ضد سل</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tc>
                  <a:txBody>
                    <a:bodyPr/>
                    <a:lstStyle/>
                    <a:p>
                      <a:pPr algn="ctr" rtl="0">
                        <a:lnSpc>
                          <a:spcPct val="115000"/>
                        </a:lnSpc>
                        <a:spcAft>
                          <a:spcPts val="0"/>
                        </a:spcAft>
                      </a:pPr>
                      <a:r>
                        <a:rPr lang="en-US" sz="2800">
                          <a:solidFill>
                            <a:schemeClr val="tx1"/>
                          </a:solidFill>
                          <a:effectLst/>
                          <a:latin typeface="Times New Roman" panose="02020603050405020304" pitchFamily="18" charset="0"/>
                          <a:ea typeface="Calibri" panose="020F0502020204030204" pitchFamily="34" charset="0"/>
                          <a:cs typeface="Arial" panose="020B0604020202020204" pitchFamily="34" charset="0"/>
                        </a:rPr>
                        <a:t>2 FDC</a:t>
                      </a:r>
                      <a:endParaRPr lang="en-US" sz="2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l" rtl="1" eaLnBrk="0" hangingPunct="0">
                        <a:lnSpc>
                          <a:spcPct val="115000"/>
                        </a:lnSpc>
                        <a:spcAft>
                          <a:spcPts val="0"/>
                        </a:spcAft>
                      </a:pP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Film Coated</a:t>
                      </a:r>
                      <a:r>
                        <a:rPr lang="en-US" sz="2800" spc="-1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Tablet:</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l" rtl="1" eaLnBrk="0" hangingPunct="0">
                        <a:lnSpc>
                          <a:spcPct val="115000"/>
                        </a:lnSpc>
                        <a:spcAft>
                          <a:spcPts val="0"/>
                        </a:spcAft>
                      </a:pP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H 75,R</a:t>
                      </a:r>
                      <a:r>
                        <a:rPr lang="en-US" sz="2800" spc="-5"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150</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l" rtl="1">
                        <a:lnSpc>
                          <a:spcPct val="115000"/>
                        </a:lnSpc>
                        <a:spcAft>
                          <a:spcPts val="0"/>
                        </a:spcAft>
                      </a:pP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H 150,R</a:t>
                      </a:r>
                      <a:r>
                        <a:rPr lang="en-US" sz="2800" spc="-1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en-US"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300</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DE4D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19626263"/>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304800" y="304800"/>
            <a:ext cx="8534400" cy="6248400"/>
          </a:xfrm>
        </p:spPr>
        <p:txBody>
          <a:bodyPr>
            <a:normAutofit/>
          </a:bodyPr>
          <a:lstStyle/>
          <a:p>
            <a:pPr algn="just" rtl="1"/>
            <a:endParaRPr lang="fa-IR" sz="2400" b="1" dirty="0">
              <a:cs typeface="B Nazanin" pitchFamily="2" charset="-78"/>
            </a:endParaRPr>
          </a:p>
          <a:p>
            <a:pPr algn="just" rtl="1"/>
            <a:r>
              <a:rPr lang="fa-IR" sz="2400" b="1" dirty="0">
                <a:cs typeface="B Nazanin" pitchFamily="2" charset="-78"/>
              </a:rPr>
              <a:t>يك فرد بزرگسال مبتلا به سل بطور متوسط 3 الي 4 ماه قادر به كار كردن نبوده و لذا 20 تا 30% درآمد سالانه خانواده وي از دست مي رود؛ </a:t>
            </a:r>
          </a:p>
          <a:p>
            <a:pPr algn="just" rtl="1"/>
            <a:endParaRPr lang="fa-IR" sz="2400" b="1" dirty="0">
              <a:cs typeface="B Nazanin" pitchFamily="2" charset="-78"/>
            </a:endParaRPr>
          </a:p>
          <a:p>
            <a:pPr algn="just" rtl="1"/>
            <a:r>
              <a:rPr lang="fa-IR" sz="2400" b="1" dirty="0">
                <a:cs typeface="B Nazanin" pitchFamily="2" charset="-78"/>
              </a:rPr>
              <a:t>اين در حاليست كه با مرگ چنين فردي بطور متوسط 15 سال درآمد خانواده بطور يكجا از بين خواهد رفت.</a:t>
            </a:r>
          </a:p>
          <a:p>
            <a:pPr algn="just" rtl="1"/>
            <a:endParaRPr lang="fa-IR" sz="2400" b="1" dirty="0">
              <a:cs typeface="B Nazanin" pitchFamily="2" charset="-78"/>
            </a:endParaRPr>
          </a:p>
          <a:p>
            <a:pPr algn="just" rtl="1"/>
            <a:r>
              <a:rPr lang="fa-IR" sz="2800" b="1" dirty="0">
                <a:cs typeface="B Nazanin" pitchFamily="2" charset="-78"/>
              </a:rPr>
              <a:t>سل بجز لطمات اقتصادي، اثرات منفي غيرمستقيم ديگري نيز بر كيفيت زندگي بيماران يا افراد خانواده آنها دارد که عمدتا بدلیل </a:t>
            </a:r>
            <a:r>
              <a:rPr lang="fa-IR" sz="2800" b="1" u="sng" dirty="0">
                <a:cs typeface="B Nazanin" pitchFamily="2" charset="-78"/>
              </a:rPr>
              <a:t>نگرش هاي غلط موجود </a:t>
            </a:r>
            <a:r>
              <a:rPr lang="fa-IR" sz="2800" b="1" dirty="0">
                <a:cs typeface="B Nazanin" pitchFamily="2" charset="-78"/>
              </a:rPr>
              <a:t>در جامعه نسبت به بیماری سل است؛ نظير:</a:t>
            </a:r>
          </a:p>
          <a:p>
            <a:pPr algn="just" rtl="1">
              <a:buNone/>
            </a:pPr>
            <a:endParaRPr lang="fa-IR" sz="2800" b="1" dirty="0">
              <a:cs typeface="B Nazanin" pitchFamily="2" charset="-78"/>
            </a:endParaRPr>
          </a:p>
          <a:p>
            <a:pPr lvl="2" algn="just" rtl="1">
              <a:buFont typeface="Wingdings" pitchFamily="2" charset="2"/>
              <a:buChar char="ü"/>
            </a:pPr>
            <a:r>
              <a:rPr lang="fa-IR" sz="2800" b="1" dirty="0">
                <a:solidFill>
                  <a:srgbClr val="C00000"/>
                </a:solidFill>
                <a:cs typeface="B Nazanin" pitchFamily="2" charset="-78"/>
              </a:rPr>
              <a:t>طرد شدن بیماران بویژه زنان مبتلا از خانواده هايشان </a:t>
            </a:r>
          </a:p>
          <a:p>
            <a:pPr lvl="2" algn="just" rtl="1">
              <a:buFont typeface="Wingdings" pitchFamily="2" charset="2"/>
              <a:buChar char="ü"/>
            </a:pPr>
            <a:r>
              <a:rPr lang="fa-IR" sz="2800" b="1" dirty="0">
                <a:solidFill>
                  <a:srgbClr val="C00000"/>
                </a:solidFill>
                <a:cs typeface="B Nazanin" pitchFamily="2" charset="-78"/>
              </a:rPr>
              <a:t>از دست دادن شغل و منبع درآمد بیماران</a:t>
            </a:r>
            <a:endParaRPr lang="en-US" sz="2800" dirty="0">
              <a:solidFill>
                <a:srgbClr val="C00000"/>
              </a:solidFill>
              <a:cs typeface="B Nazanin" pitchFamily="2" charset="-78"/>
            </a:endParaRPr>
          </a:p>
          <a:p>
            <a:pPr lvl="2" algn="just" rtl="1">
              <a:buFont typeface="Wingdings" pitchFamily="2" charset="2"/>
              <a:buChar char="ü"/>
            </a:pPr>
            <a:r>
              <a:rPr lang="fa-IR" sz="2800" b="1" dirty="0">
                <a:solidFill>
                  <a:srgbClr val="C00000"/>
                </a:solidFill>
                <a:cs typeface="B Nazanin" pitchFamily="2" charset="-78"/>
              </a:rPr>
              <a:t>ترك تحصيل فرزندان بيماران </a:t>
            </a:r>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eaLnBrk="1" hangingPunct="1"/>
            <a:endParaRPr lang="en-US" sz="2400" dirty="0">
              <a:cs typeface="B Nazanin" pitchFamily="2" charset="-7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rtl="1">
              <a:lnSpc>
                <a:spcPct val="115000"/>
              </a:lnSpc>
              <a:buNone/>
            </a:pPr>
            <a:endParaRPr lang="fa-IR" sz="3200" dirty="0">
              <a:solidFill>
                <a:schemeClr val="tx1"/>
              </a:solidFill>
              <a:latin typeface="B Nazanin" panose="00000400000000000000" pitchFamily="2" charset="-78"/>
              <a:ea typeface="Calibri" panose="020F0502020204030204" pitchFamily="34" charset="0"/>
              <a:cs typeface="B Mitra" panose="00000400000000000000" pitchFamily="2" charset="-78"/>
            </a:endParaRPr>
          </a:p>
          <a:p>
            <a:pPr marL="137160" indent="0" algn="just" rtl="1">
              <a:lnSpc>
                <a:spcPct val="115000"/>
              </a:lnSpc>
              <a:buNone/>
            </a:pPr>
            <a:r>
              <a:rPr lang="ar-SA" sz="3200" b="1" dirty="0">
                <a:solidFill>
                  <a:schemeClr val="tx1"/>
                </a:solidFill>
                <a:latin typeface="B Nazanin,Bold"/>
                <a:ea typeface="Calibri" panose="020F0502020204030204" pitchFamily="34" charset="0"/>
                <a:cs typeface="B Mitra" panose="00000400000000000000" pitchFamily="2" charset="-78"/>
              </a:rPr>
              <a:t>رژيم</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درماني</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بيماران</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بر</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اساس</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سابقه</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درمان</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ضد</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سل</a:t>
            </a:r>
            <a:r>
              <a:rPr lang="ar-SA" sz="3200" b="1" dirty="0">
                <a:solidFill>
                  <a:schemeClr val="tx1"/>
                </a:solidFill>
                <a:latin typeface="B Nazanin,Bold"/>
                <a:ea typeface="Calibri" panose="020F0502020204030204" pitchFamily="34" charset="0"/>
                <a:cs typeface="B Nazanin,Bold"/>
              </a:rPr>
              <a:t> </a:t>
            </a:r>
            <a:r>
              <a:rPr lang="ar-SA" sz="3200" b="1" dirty="0">
                <a:solidFill>
                  <a:schemeClr val="tx1"/>
                </a:solidFill>
                <a:latin typeface="B Nazanin,Bold"/>
                <a:ea typeface="Calibri" panose="020F0502020204030204" pitchFamily="34" charset="0"/>
                <a:cs typeface="B Mitra" panose="00000400000000000000" pitchFamily="2" charset="-78"/>
              </a:rPr>
              <a:t>قبلي:</a:t>
            </a:r>
            <a:endParaRPr lang="en-US" sz="2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r>
              <a:rPr lang="fa-IR" sz="3200" dirty="0">
                <a:solidFill>
                  <a:schemeClr val="tx1"/>
                </a:solidFill>
                <a:latin typeface="Calibri" panose="020F0502020204030204" pitchFamily="34" charset="0"/>
                <a:ea typeface="Calibri" panose="020F0502020204030204" pitchFamily="34" charset="0"/>
                <a:cs typeface="B Mitra" panose="00000400000000000000" pitchFamily="2" charset="-78"/>
              </a:rPr>
              <a:t>طول دوره درمان در موارد جدید، 6 ماه و در بیماران تحت درمان مجدد، 8 ماه تعیین شده است. همچنین در هر دو رژیم دارویی، دو مرحله درمانی شامل مرحله «حمله ای» (با اقلام دارویی بیشتر) و مرحله «نگهدارنده» (با اقلام دارویی کمتر اما طول مدت بیشتر) وجود دارد.</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56523740"/>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rtl="1">
              <a:lnSpc>
                <a:spcPct val="115000"/>
              </a:lnSpc>
              <a:buNone/>
            </a:pPr>
            <a:endParaRPr lang="fa-IR" sz="3200" dirty="0">
              <a:latin typeface="B Nazanin" panose="00000400000000000000" pitchFamily="2" charset="-78"/>
              <a:ea typeface="Calibri" panose="020F0502020204030204" pitchFamily="34" charset="0"/>
              <a:cs typeface="B Mitra" panose="00000400000000000000" pitchFamily="2" charset="-78"/>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هدف درمانی در مرحله «حمله ای»: نابودی اکثر باسیل های موجود در بدن بیمار - در مرحله «نگهدارنده»: از بین بردن باکتری های باقی مانده و خاموش </a:t>
            </a: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در </a:t>
            </a:r>
            <a:r>
              <a:rPr lang="fa-IR" sz="3200" b="1" dirty="0">
                <a:latin typeface="Calibri" panose="020F0502020204030204" pitchFamily="34" charset="0"/>
                <a:ea typeface="Calibri" panose="020F0502020204030204" pitchFamily="34" charset="0"/>
                <a:cs typeface="B Mitra" panose="00000400000000000000" pitchFamily="2" charset="-78"/>
              </a:rPr>
              <a:t>بیماران جدید</a:t>
            </a:r>
            <a:r>
              <a:rPr lang="fa-IR" sz="3200" dirty="0">
                <a:latin typeface="Calibri" panose="020F0502020204030204" pitchFamily="34" charset="0"/>
                <a:ea typeface="Calibri" panose="020F0502020204030204" pitchFamily="34" charset="0"/>
                <a:cs typeface="B Mitra" panose="00000400000000000000" pitchFamily="2" charset="-78"/>
              </a:rPr>
              <a:t>، مرحله حمله ای به مدت 2 ماه با 4 دارو (ایزونیازید، ریفامپین، پیرازینامید، اتامبوتول) و مرحله نگهدارنده به مدت 4 ماه با 2 دارو (ایزونیازید، ریفامپین) تعیین شده است.</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59122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57166"/>
            <a:ext cx="7920880" cy="6312194"/>
          </a:xfrm>
        </p:spPr>
        <p:txBody>
          <a:bodyPr>
            <a:normAutofit/>
          </a:bodyPr>
          <a:lstStyle/>
          <a:p>
            <a:pPr marL="137160" indent="0" algn="just" rtl="1">
              <a:lnSpc>
                <a:spcPct val="115000"/>
              </a:lnSpc>
              <a:buNone/>
            </a:pPr>
            <a:endParaRPr lang="fa-IR" sz="3200" dirty="0">
              <a:latin typeface="B Nazanin" panose="00000400000000000000" pitchFamily="2" charset="-78"/>
              <a:ea typeface="Calibri" panose="020F0502020204030204" pitchFamily="34" charset="0"/>
              <a:cs typeface="B Mitra" panose="00000400000000000000" pitchFamily="2" charset="-78"/>
            </a:endParaRPr>
          </a:p>
          <a:p>
            <a:pPr marL="137160" indent="0" algn="just" rtl="1">
              <a:lnSpc>
                <a:spcPct val="115000"/>
              </a:lnSpc>
              <a:buNone/>
            </a:pPr>
            <a:endParaRPr lang="fa-IR" sz="3200" dirty="0">
              <a:latin typeface="Calibri" panose="020F0502020204030204" pitchFamily="34" charset="0"/>
              <a:ea typeface="Calibri" panose="020F0502020204030204" pitchFamily="34" charset="0"/>
              <a:cs typeface="B Mitra" panose="00000400000000000000" pitchFamily="2" charset="-78"/>
            </a:endParaRPr>
          </a:p>
          <a:p>
            <a:pPr marL="137160" indent="0" algn="just" rtl="1">
              <a:lnSpc>
                <a:spcPct val="115000"/>
              </a:lnSpc>
              <a:buNone/>
            </a:pPr>
            <a:r>
              <a:rPr lang="fa-IR" sz="3200" dirty="0">
                <a:latin typeface="Calibri" panose="020F0502020204030204" pitchFamily="34" charset="0"/>
                <a:ea typeface="Calibri" panose="020F0502020204030204" pitchFamily="34" charset="0"/>
                <a:cs typeface="B Mitra" panose="00000400000000000000" pitchFamily="2" charset="-78"/>
              </a:rPr>
              <a:t>در </a:t>
            </a:r>
            <a:r>
              <a:rPr lang="fa-IR" sz="3200" b="1" dirty="0">
                <a:latin typeface="Calibri" panose="020F0502020204030204" pitchFamily="34" charset="0"/>
                <a:ea typeface="Calibri" panose="020F0502020204030204" pitchFamily="34" charset="0"/>
                <a:cs typeface="B Mitra" panose="00000400000000000000" pitchFamily="2" charset="-78"/>
              </a:rPr>
              <a:t>بیماران تحت درمان مجدد</a:t>
            </a:r>
            <a:r>
              <a:rPr lang="fa-IR" sz="3200" dirty="0">
                <a:latin typeface="Calibri" panose="020F0502020204030204" pitchFamily="34" charset="0"/>
                <a:ea typeface="Calibri" panose="020F0502020204030204" pitchFamily="34" charset="0"/>
                <a:cs typeface="B Mitra" panose="00000400000000000000" pitchFamily="2" charset="-78"/>
              </a:rPr>
              <a:t>، مرحله حمله ای به مدت 3 ماه با 4 دارو (ایزونیازید، ریفامپین، پیرازینامید، اتامبوتول) و مرحله نگهدارنده به مدت 5 ماه با 3 دارو (ایزونیازید، ریفامپین، اتامبوتول) می باشد.</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32449470"/>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609600"/>
          </a:xfrm>
        </p:spPr>
        <p:txBody>
          <a:bodyPr>
            <a:normAutofit/>
          </a:bodyPr>
          <a:lstStyle/>
          <a:p>
            <a:r>
              <a:rPr lang="fa-IR" sz="2400" b="1" dirty="0">
                <a:cs typeface="B Titr" pitchFamily="2" charset="-78"/>
              </a:rPr>
              <a:t>شرایط بستری کردن بیماران مبتلا به سل ریوی</a:t>
            </a:r>
          </a:p>
        </p:txBody>
      </p:sp>
      <p:sp>
        <p:nvSpPr>
          <p:cNvPr id="3" name="Content Placeholder 2"/>
          <p:cNvSpPr>
            <a:spLocks noGrp="1"/>
          </p:cNvSpPr>
          <p:nvPr>
            <p:ph idx="1"/>
          </p:nvPr>
        </p:nvSpPr>
        <p:spPr>
          <a:xfrm>
            <a:off x="228600" y="1219200"/>
            <a:ext cx="8610600" cy="5029200"/>
          </a:xfrm>
        </p:spPr>
        <p:txBody>
          <a:bodyPr>
            <a:normAutofit/>
          </a:bodyPr>
          <a:lstStyle/>
          <a:p>
            <a:pPr algn="just" rtl="1"/>
            <a:r>
              <a:rPr lang="fa-IR" b="1" dirty="0">
                <a:cs typeface="B Kamran" pitchFamily="2" charset="-78"/>
              </a:rPr>
              <a:t>اورژانس های از قبیل خونريزي شدید</a:t>
            </a:r>
          </a:p>
          <a:p>
            <a:pPr algn="just" rtl="1"/>
            <a:r>
              <a:rPr lang="fa-IR" b="1" dirty="0">
                <a:cs typeface="B Kamran" pitchFamily="2" charset="-78"/>
              </a:rPr>
              <a:t>بروز عوارض دارویی شدید</a:t>
            </a:r>
          </a:p>
          <a:p>
            <a:pPr algn="just" rtl="1"/>
            <a:r>
              <a:rPr lang="fa-IR" b="1" dirty="0">
                <a:cs typeface="B Kamran" pitchFamily="2" charset="-78"/>
              </a:rPr>
              <a:t>مواردی که بیمار بسیار بدحال و ناتوان است</a:t>
            </a:r>
          </a:p>
          <a:p>
            <a:pPr algn="just" rtl="1"/>
            <a:r>
              <a:rPr lang="fa-IR" b="1" dirty="0">
                <a:cs typeface="B Kamran" pitchFamily="2" charset="-78"/>
              </a:rPr>
              <a:t>مواردی که به هر علتی نظارت مستقیم بر درمان به نحو ذکر شده امکان پذیر نباشد بهتر است بیمار در دو ماه اول درمان بستری گردد؛</a:t>
            </a:r>
          </a:p>
          <a:p>
            <a:pPr algn="just" rtl="1"/>
            <a:r>
              <a:rPr lang="fa-IR" b="1" dirty="0">
                <a:cs typeface="B Kamran" pitchFamily="2" charset="-78"/>
              </a:rPr>
              <a:t>بیماران مشکوک به سل که به انجام اقدامات تشخیصی بیشتری در مراکز درمانی مجهزتر نیاز داشته باشند</a:t>
            </a:r>
          </a:p>
          <a:p>
            <a:pPr algn="just" rtl="1"/>
            <a:r>
              <a:rPr lang="fa-IR" b="1" dirty="0">
                <a:cs typeface="B Kamran" pitchFamily="2" charset="-78"/>
              </a:rPr>
              <a:t>بیماران مبتلا به سل مقاوم  (تا زمان تحمل دارو و منفی شدن اسمیر خلط)</a:t>
            </a:r>
          </a:p>
          <a:p>
            <a:pPr algn="just" rtl="1"/>
            <a:r>
              <a:rPr lang="fa-IR" b="1" dirty="0">
                <a:cs typeface="B Kamran" pitchFamily="2" charset="-78"/>
              </a:rPr>
              <a:t>بیماران مبتلا به سل همراه با بیماریهای دیگر از جمله مبتلایان به عفونت </a:t>
            </a:r>
            <a:r>
              <a:rPr lang="en-US" b="1" dirty="0">
                <a:cs typeface="B Kamran" pitchFamily="2" charset="-78"/>
              </a:rPr>
              <a:t>HIV</a:t>
            </a:r>
            <a:r>
              <a:rPr lang="fa-IR" b="1" dirty="0">
                <a:cs typeface="B Kamran" pitchFamily="2" charset="-78"/>
              </a:rPr>
              <a:t>، دیابت کنترل نشده و یا نارسایی کلیوی و غیره</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229600" cy="563562"/>
          </a:xfrm>
        </p:spPr>
        <p:txBody>
          <a:bodyPr>
            <a:normAutofit/>
          </a:bodyPr>
          <a:lstStyle/>
          <a:p>
            <a:pPr rtl="1" eaLnBrk="1" hangingPunct="1"/>
            <a:r>
              <a:rPr lang="ar-SA" sz="2400" b="1" dirty="0">
                <a:cs typeface="B Titr" pitchFamily="2" charset="-78"/>
              </a:rPr>
              <a:t>درمان كوتاه مدت تحت نظارت مستقيم (</a:t>
            </a:r>
            <a:r>
              <a:rPr lang="en-US" sz="2400" b="1" dirty="0">
                <a:cs typeface="B Titr" pitchFamily="2" charset="-78"/>
              </a:rPr>
              <a:t>DOTS</a:t>
            </a:r>
            <a:r>
              <a:rPr lang="ar-SA" sz="2400" b="1" dirty="0">
                <a:cs typeface="B Titr" pitchFamily="2" charset="-78"/>
              </a:rPr>
              <a:t>)</a:t>
            </a:r>
            <a:endParaRPr lang="en-US" sz="2400" b="1" dirty="0">
              <a:cs typeface="B Titr" pitchFamily="2" charset="-78"/>
            </a:endParaRPr>
          </a:p>
        </p:txBody>
      </p:sp>
      <p:sp>
        <p:nvSpPr>
          <p:cNvPr id="26627" name="Rectangle 3"/>
          <p:cNvSpPr>
            <a:spLocks noGrp="1" noChangeArrowheads="1"/>
          </p:cNvSpPr>
          <p:nvPr>
            <p:ph idx="1"/>
          </p:nvPr>
        </p:nvSpPr>
        <p:spPr>
          <a:xfrm>
            <a:off x="228600" y="1066800"/>
            <a:ext cx="8686800" cy="5486400"/>
          </a:xfrm>
        </p:spPr>
        <p:txBody>
          <a:bodyPr>
            <a:normAutofit fontScale="92500" lnSpcReduction="10000"/>
          </a:bodyPr>
          <a:lstStyle/>
          <a:p>
            <a:pPr algn="just" rtl="1" eaLnBrk="1" hangingPunct="1"/>
            <a:r>
              <a:rPr lang="fa-IR" sz="2900" b="1" dirty="0">
                <a:cs typeface="B Kamran" pitchFamily="2" charset="-78"/>
              </a:rPr>
              <a:t>اجرای </a:t>
            </a:r>
            <a:r>
              <a:rPr lang="en-US" sz="2900" b="1" dirty="0">
                <a:cs typeface="B Kamran" pitchFamily="2" charset="-78"/>
              </a:rPr>
              <a:t>DOTS</a:t>
            </a:r>
            <a:r>
              <a:rPr lang="fa-IR" sz="2900" b="1" dirty="0">
                <a:cs typeface="B Kamran" pitchFamily="2" charset="-78"/>
              </a:rPr>
              <a:t> برای تمامی بیماران مبتلا به سل ریوی با اسمیر خلط مثبت (یعنی منابع انتشار بیماری) </a:t>
            </a:r>
            <a:r>
              <a:rPr lang="ar-SA" sz="2900" b="1" dirty="0">
                <a:cs typeface="B Kamran" pitchFamily="2" charset="-78"/>
              </a:rPr>
              <a:t>توسط پرسنل بهداشتی</a:t>
            </a:r>
            <a:endParaRPr lang="fa-IR" sz="2900" b="1" dirty="0">
              <a:cs typeface="B Kamran" pitchFamily="2" charset="-78"/>
            </a:endParaRPr>
          </a:p>
          <a:p>
            <a:pPr algn="just" rtl="1" eaLnBrk="1" hangingPunct="1">
              <a:buNone/>
            </a:pPr>
            <a:endParaRPr lang="fa-IR" sz="2400" b="1" u="sng" dirty="0">
              <a:cs typeface="B Kamran" pitchFamily="2" charset="-78"/>
            </a:endParaRPr>
          </a:p>
          <a:p>
            <a:pPr algn="just" rtl="1" eaLnBrk="1" hangingPunct="1">
              <a:buNone/>
            </a:pPr>
            <a:r>
              <a:rPr lang="en-US" sz="2600" b="1" u="sng" dirty="0">
                <a:solidFill>
                  <a:srgbClr val="C00000"/>
                </a:solidFill>
                <a:cs typeface="B Kamran" pitchFamily="2" charset="-78"/>
              </a:rPr>
              <a:t>WHO</a:t>
            </a:r>
            <a:r>
              <a:rPr lang="fa-IR" sz="2600" b="1" u="sng" dirty="0">
                <a:solidFill>
                  <a:srgbClr val="C00000"/>
                </a:solidFill>
                <a:cs typeface="B Kamran" pitchFamily="2" charset="-78"/>
              </a:rPr>
              <a:t>: </a:t>
            </a:r>
            <a:r>
              <a:rPr lang="fa-IR" sz="2600" b="1" dirty="0">
                <a:solidFill>
                  <a:srgbClr val="C00000"/>
                </a:solidFill>
                <a:cs typeface="B Kamran" pitchFamily="2" charset="-78"/>
              </a:rPr>
              <a:t>حداقل در بیماران مبتلا به سل ریوی اسمیر خلط مثبت، مادام که ریفامپین در ترکیب دارویی بیمار مسلول قرار دارد، دارو تحت نظارت مستقیم روزانه توسط یک ناظر مطمئن و آموزش دیده مصرف شوند.</a:t>
            </a:r>
          </a:p>
          <a:p>
            <a:pPr algn="just" rtl="1" eaLnBrk="1" hangingPunct="1">
              <a:buNone/>
            </a:pPr>
            <a:endParaRPr lang="fa-IR" sz="2400" b="1" dirty="0">
              <a:solidFill>
                <a:srgbClr val="C00000"/>
              </a:solidFill>
              <a:cs typeface="B Kamran" pitchFamily="2" charset="-78"/>
            </a:endParaRPr>
          </a:p>
          <a:p>
            <a:pPr algn="r" rtl="1">
              <a:buNone/>
            </a:pPr>
            <a:r>
              <a:rPr lang="fa-IR" sz="2900" b="1" dirty="0">
                <a:cs typeface="B Kamran" pitchFamily="2" charset="-78"/>
              </a:rPr>
              <a:t>این بدین معناست که هر دو مرحله حمله ای و نگهدارنده رژیم درمانی بیماران مبتلا به سل ریوی اسمیر خلط مثبت (اعم از آنکه تحت گروه 1 یا 2 درمانی قرار داشته باشند) باید بطور روزانه و تحت نظارت مستقیم یک نفر از کارکنان بهداشتی و یا فردی آموزش دیده و مطمئن (ترجیحا فردی غیر از افراد خانواده و اقوام درجه یک) دریافت شود.</a:t>
            </a:r>
          </a:p>
          <a:p>
            <a:pPr algn="r" rtl="1">
              <a:buNone/>
            </a:pPr>
            <a:endParaRPr lang="fa-IR" sz="2900" b="1" dirty="0">
              <a:cs typeface="B Kamran" pitchFamily="2" charset="-78"/>
            </a:endParaRPr>
          </a:p>
          <a:p>
            <a:pPr algn="just" rtl="1"/>
            <a:r>
              <a:rPr lang="fa-IR" sz="2900" b="1" dirty="0">
                <a:cs typeface="B Kamran" pitchFamily="2" charset="-78"/>
              </a:rPr>
              <a:t>توصیه می شود که بیمار در طول مرحله حمله ای درمان حداقل هر دوهفته یکبار و در دوره نگهدارنده نیز ماهی یکبار توسط پزشک مربوطه معاینه و مورد بررسی قرار گیرد.</a:t>
            </a:r>
          </a:p>
          <a:p>
            <a:pPr algn="r" rtl="1">
              <a:buNone/>
            </a:pPr>
            <a:endParaRPr lang="en-US" sz="2400" b="1" dirty="0">
              <a:solidFill>
                <a:srgbClr val="C00000"/>
              </a:solidFill>
              <a:cs typeface="B Kamra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checkerboard(across)">
                                      <p:cBhvr>
                                        <p:cTn id="7" dur="5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checkerboard(across)">
                                      <p:cBhvr>
                                        <p:cTn id="12" dur="500"/>
                                        <p:tgtEl>
                                          <p:spTgt spid="266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checkerboard(across)">
                                      <p:cBhvr>
                                        <p:cTn id="17" dur="5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6627">
                                            <p:txEl>
                                              <p:pRg st="4" end="4"/>
                                            </p:txEl>
                                          </p:spTgt>
                                        </p:tgtEl>
                                        <p:attrNameLst>
                                          <p:attrName>style.visibility</p:attrName>
                                        </p:attrNameLst>
                                      </p:cBhvr>
                                      <p:to>
                                        <p:strVal val="visible"/>
                                      </p:to>
                                    </p:set>
                                    <p:animEffect transition="in" filter="checkerboard(across)">
                                      <p:cBhvr>
                                        <p:cTn id="22" dur="500"/>
                                        <p:tgtEl>
                                          <p:spTgt spid="2662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6627">
                                            <p:txEl>
                                              <p:pRg st="6" end="6"/>
                                            </p:txEl>
                                          </p:spTgt>
                                        </p:tgtEl>
                                        <p:attrNameLst>
                                          <p:attrName>style.visibility</p:attrName>
                                        </p:attrNameLst>
                                      </p:cBhvr>
                                      <p:to>
                                        <p:strVal val="visible"/>
                                      </p:to>
                                    </p:set>
                                    <p:animEffect transition="in" filter="checkerboard(across)">
                                      <p:cBhvr>
                                        <p:cTn id="27"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a:bodyPr>
          <a:lstStyle/>
          <a:p>
            <a:r>
              <a:rPr lang="fa-IR" sz="2800" b="1" dirty="0">
                <a:cs typeface="B Titr" pitchFamily="2" charset="-78"/>
              </a:rPr>
              <a:t>عوارض دارویی</a:t>
            </a:r>
          </a:p>
        </p:txBody>
      </p:sp>
      <p:sp>
        <p:nvSpPr>
          <p:cNvPr id="3" name="Content Placeholder 2"/>
          <p:cNvSpPr>
            <a:spLocks noGrp="1"/>
          </p:cNvSpPr>
          <p:nvPr>
            <p:ph idx="1"/>
          </p:nvPr>
        </p:nvSpPr>
        <p:spPr>
          <a:xfrm>
            <a:off x="152400" y="1219200"/>
            <a:ext cx="8686800" cy="5105400"/>
          </a:xfrm>
        </p:spPr>
        <p:txBody>
          <a:bodyPr>
            <a:normAutofit/>
          </a:bodyPr>
          <a:lstStyle/>
          <a:p>
            <a:pPr algn="r" rtl="1">
              <a:buNone/>
            </a:pPr>
            <a:r>
              <a:rPr lang="fa-IR" sz="2800" b="1" dirty="0">
                <a:cs typeface="B Kamran" pitchFamily="2" charset="-78"/>
              </a:rPr>
              <a:t>اغلب بیماران مبتلا به سل درمان خود را بدون ابتلاء به هر گونه عارضه دارویی به اتمام می رسانند.</a:t>
            </a:r>
          </a:p>
          <a:p>
            <a:pPr algn="r" rtl="1">
              <a:buNone/>
            </a:pPr>
            <a:r>
              <a:rPr lang="fa-IR" sz="2800" b="1" dirty="0">
                <a:cs typeface="B Kamran" pitchFamily="2" charset="-78"/>
              </a:rPr>
              <a:t>تشخیص بهنگام و سریع عوارض دارویی </a:t>
            </a:r>
            <a:r>
              <a:rPr lang="fa-IR" sz="2800" b="1" dirty="0">
                <a:solidFill>
                  <a:srgbClr val="FF0000"/>
                </a:solidFill>
                <a:cs typeface="B Kamran" pitchFamily="2" charset="-78"/>
              </a:rPr>
              <a:t>برعهده پزشک و کارکنان بهداشتی </a:t>
            </a:r>
            <a:r>
              <a:rPr lang="fa-IR" sz="2800" b="1" dirty="0">
                <a:cs typeface="B Kamran" pitchFamily="2" charset="-78"/>
              </a:rPr>
              <a:t>است،</a:t>
            </a:r>
          </a:p>
          <a:p>
            <a:pPr algn="r" rtl="1">
              <a:buNone/>
            </a:pPr>
            <a:r>
              <a:rPr lang="fa-IR" sz="2800" b="1" dirty="0">
                <a:cs typeface="B Kamran" pitchFamily="2" charset="-78"/>
              </a:rPr>
              <a:t>بنابر این ضروری است بیماران و افراد ناظر بر درمان آنها را در زمینه عوارض دارویی و اهمیت گزارش بموقع آنها آموزش داده و همچنین بیماران را در هر بار مراجعه از نظر بروز این عوارض مورد بررسی و پرسش قرار داد.</a:t>
            </a:r>
          </a:p>
          <a:p>
            <a:pPr algn="r" rtl="1">
              <a:buNone/>
            </a:pPr>
            <a:r>
              <a:rPr lang="fa-IR" sz="2800" b="1" dirty="0">
                <a:cs typeface="B Kamran" pitchFamily="2" charset="-78"/>
              </a:rPr>
              <a:t>اما انجام پایش آزمایشگاهی در زمینه عوارض دارویی بطور روتین ضرورتی ندارد.</a:t>
            </a:r>
          </a:p>
          <a:p>
            <a:pPr algn="r" rtl="1">
              <a:buNone/>
            </a:pPr>
            <a:endParaRPr lang="fa-IR" sz="2800" b="1" dirty="0">
              <a:cs typeface="B Kamra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fa-IR" sz="2400" b="1" dirty="0">
                <a:cs typeface="B Titr" pitchFamily="2" charset="-78"/>
              </a:rPr>
              <a:t>پیشگیری از بروز عوارض دارویی</a:t>
            </a:r>
          </a:p>
        </p:txBody>
      </p:sp>
      <p:sp>
        <p:nvSpPr>
          <p:cNvPr id="3" name="Content Placeholder 2"/>
          <p:cNvSpPr>
            <a:spLocks noGrp="1"/>
          </p:cNvSpPr>
          <p:nvPr>
            <p:ph idx="1"/>
          </p:nvPr>
        </p:nvSpPr>
        <p:spPr>
          <a:xfrm>
            <a:off x="304800" y="990600"/>
            <a:ext cx="8458200" cy="5410200"/>
          </a:xfrm>
        </p:spPr>
        <p:txBody>
          <a:bodyPr>
            <a:normAutofit/>
          </a:bodyPr>
          <a:lstStyle/>
          <a:p>
            <a:pPr algn="r" rtl="1">
              <a:buNone/>
            </a:pPr>
            <a:r>
              <a:rPr lang="fa-IR" sz="1800" dirty="0">
                <a:cs typeface="B Titr" pitchFamily="2" charset="-78"/>
              </a:rPr>
              <a:t>با انجام اقدامات زیر قبل از شروع درمان، می توان از تجویز گروه و دوز دارویی مناسب برای هر بیمار اطمینان حاصل کرد و بدین ترتیب از بروز عوارض دارویی تا حدی پیشگیری نمود:</a:t>
            </a:r>
          </a:p>
          <a:p>
            <a:pPr algn="r" rtl="1">
              <a:buFontTx/>
              <a:buChar char="-"/>
            </a:pPr>
            <a:r>
              <a:rPr lang="fa-IR" sz="2800" b="1" dirty="0">
                <a:cs typeface="B Kamran" pitchFamily="2" charset="-78"/>
              </a:rPr>
              <a:t>توزین بیماران جهت تنظیم دوز دارویی مناسب (قبل از شروع درمان)</a:t>
            </a:r>
          </a:p>
          <a:p>
            <a:pPr algn="r" rtl="1">
              <a:buFontTx/>
              <a:buChar char="-"/>
            </a:pPr>
            <a:r>
              <a:rPr lang="fa-IR" sz="2800" b="1" dirty="0">
                <a:cs typeface="B Kamran" pitchFamily="2" charset="-78"/>
              </a:rPr>
              <a:t>پرسش موارد زیر ازکلیه بیماران (قبل از شروع درمان):</a:t>
            </a:r>
          </a:p>
          <a:p>
            <a:pPr algn="r" rtl="1">
              <a:buFont typeface="Wingdings" pitchFamily="2" charset="2"/>
              <a:buChar char="ü"/>
            </a:pPr>
            <a:r>
              <a:rPr lang="fa-IR" sz="2800" b="1" dirty="0">
                <a:cs typeface="B Kamran" pitchFamily="2" charset="-78"/>
              </a:rPr>
              <a:t>   وجود بارداری (در بانوان)</a:t>
            </a:r>
          </a:p>
          <a:p>
            <a:pPr algn="r" rtl="1">
              <a:buFont typeface="Wingdings" pitchFamily="2" charset="2"/>
              <a:buChar char="ü"/>
            </a:pPr>
            <a:r>
              <a:rPr lang="fa-IR" sz="2800" b="1" dirty="0">
                <a:cs typeface="B Kamran" pitchFamily="2" charset="-78"/>
              </a:rPr>
              <a:t>سابقه داشتن هرگونه حساسیت دارویی یا بیماری کبدی و کلیوی</a:t>
            </a:r>
          </a:p>
          <a:p>
            <a:pPr algn="r" rtl="1">
              <a:buFont typeface="Wingdings" pitchFamily="2" charset="2"/>
              <a:buChar char="ü"/>
            </a:pPr>
            <a:r>
              <a:rPr lang="fa-IR" sz="2800" b="1" dirty="0">
                <a:cs typeface="B Kamran" pitchFamily="2" charset="-78"/>
              </a:rPr>
              <a:t>مصرف داروهایی از قبیل قرص های ضد حاملگی، داروهای کنترل دیابت، داروهای ضد انعقاد خون، فنی توئین، دیگوکسین و سایر داروهایی که نیازمند تعدیل دوز دارویی هستند.</a:t>
            </a:r>
          </a:p>
          <a:p>
            <a:pPr algn="r" rtl="1">
              <a:buFont typeface="Wingdings" pitchFamily="2" charset="2"/>
              <a:buChar char="ü"/>
            </a:pPr>
            <a:r>
              <a:rPr lang="fa-IR" sz="2800" b="1" dirty="0">
                <a:cs typeface="B Kamran" pitchFamily="2" charset="-78"/>
              </a:rPr>
              <a:t>فاکتورهای خطر نوروپاتی محیطی(بيحسي يا احساس گزگز يا سوزش پاها) ناشی از ایزونیازید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a:bodyPr>
          <a:lstStyle/>
          <a:p>
            <a:pPr eaLnBrk="1" hangingPunct="1"/>
            <a:r>
              <a:rPr lang="fa-IR" sz="3200" dirty="0">
                <a:cs typeface="B Titr" pitchFamily="2" charset="-78"/>
              </a:rPr>
              <a:t>توجه:</a:t>
            </a:r>
            <a:endParaRPr lang="en-US" sz="3200" dirty="0">
              <a:cs typeface="B Titr" pitchFamily="2" charset="-78"/>
            </a:endParaRPr>
          </a:p>
        </p:txBody>
      </p:sp>
      <p:sp>
        <p:nvSpPr>
          <p:cNvPr id="4" name="Content Placeholder 3"/>
          <p:cNvSpPr>
            <a:spLocks noGrp="1"/>
          </p:cNvSpPr>
          <p:nvPr>
            <p:ph idx="1"/>
          </p:nvPr>
        </p:nvSpPr>
        <p:spPr/>
        <p:txBody>
          <a:bodyPr>
            <a:normAutofit/>
          </a:bodyPr>
          <a:lstStyle/>
          <a:p>
            <a:pPr algn="just" rtl="1">
              <a:buNone/>
            </a:pPr>
            <a:r>
              <a:rPr lang="fa-IR" sz="3200" b="1" dirty="0">
                <a:cs typeface="B Kamran" pitchFamily="2" charset="-78"/>
              </a:rPr>
              <a:t>مصرف ریفامپین اثرات داروهای ضد بارداری را کاهش می دهد و ممکن است سبب بروز بارداری ناخواسته گردد، بنابراین، باید مراجعه به متخصص زنان برای تصمیم گیری در مورد تغییر دوز داروهای ضدبارداری هورمونی و یا استفاده از روشهای غیرهورمونی جلوگیری را تا یک ماه پس از پایان دوره درمان ضد سل به بیمارتوصیه کنید.</a:t>
            </a:r>
            <a:endParaRPr lang="en-US" sz="3200" b="1" dirty="0">
              <a:cs typeface="B Kamran" pitchFamily="2" charset="-7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checkerboard(across)">
                                      <p:cBhvr>
                                        <p:cTn id="7" dur="500"/>
                                        <p:tgtEl>
                                          <p:spTgt spid="118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a:bodyPr>
          <a:lstStyle/>
          <a:p>
            <a:pPr eaLnBrk="1" hangingPunct="1"/>
            <a:r>
              <a:rPr lang="fa-IR" sz="3200" dirty="0">
                <a:cs typeface="B Titr" pitchFamily="2" charset="-78"/>
              </a:rPr>
              <a:t>عوارض داروهای ضد سل:</a:t>
            </a:r>
            <a:endParaRPr lang="en-US" sz="3200" dirty="0">
              <a:cs typeface="B Titr" pitchFamily="2" charset="-78"/>
            </a:endParaRPr>
          </a:p>
        </p:txBody>
      </p:sp>
      <p:sp>
        <p:nvSpPr>
          <p:cNvPr id="118787" name="Rectangle 3"/>
          <p:cNvSpPr>
            <a:spLocks noGrp="1" noChangeArrowheads="1"/>
          </p:cNvSpPr>
          <p:nvPr>
            <p:ph idx="1"/>
          </p:nvPr>
        </p:nvSpPr>
        <p:spPr/>
        <p:txBody>
          <a:bodyPr/>
          <a:lstStyle/>
          <a:p>
            <a:pPr algn="r" rtl="1" eaLnBrk="1" hangingPunct="1"/>
            <a:r>
              <a:rPr lang="fa-IR" b="1" dirty="0">
                <a:cs typeface="Titr" pitchFamily="2" charset="-78"/>
              </a:rPr>
              <a:t>عوارض خفيف</a:t>
            </a:r>
          </a:p>
          <a:p>
            <a:pPr algn="r" rtl="1" eaLnBrk="1" hangingPunct="1"/>
            <a:r>
              <a:rPr lang="fa-IR" b="1" dirty="0">
                <a:cs typeface="Titr" pitchFamily="2" charset="-78"/>
              </a:rPr>
              <a:t>عوارض شديد</a:t>
            </a:r>
            <a:endParaRPr lang="en-US" b="1" dirty="0">
              <a:cs typeface="Titr"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checkerboard(across)">
                                      <p:cBhvr>
                                        <p:cTn id="7" dur="500"/>
                                        <p:tgtEl>
                                          <p:spTgt spid="1187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 calcmode="lin" valueType="num">
                                      <p:cBhvr additive="base">
                                        <p:cTn id="12" dur="500" fill="hold"/>
                                        <p:tgtEl>
                                          <p:spTgt spid="11878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87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8787">
                                            <p:txEl>
                                              <p:pRg st="1" end="1"/>
                                            </p:txEl>
                                          </p:spTgt>
                                        </p:tgtEl>
                                        <p:attrNameLst>
                                          <p:attrName>style.visibility</p:attrName>
                                        </p:attrNameLst>
                                      </p:cBhvr>
                                      <p:to>
                                        <p:strVal val="visible"/>
                                      </p:to>
                                    </p:set>
                                    <p:anim calcmode="lin" valueType="num">
                                      <p:cBhvr additive="base">
                                        <p:cTn id="18" dur="500" fill="hold"/>
                                        <p:tgtEl>
                                          <p:spTgt spid="11878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187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duotone>
              <a:schemeClr val="accent4">
                <a:shade val="45000"/>
                <a:satMod val="135000"/>
              </a:schemeClr>
              <a:prstClr val="white"/>
            </a:duotone>
          </a:blip>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tx1"/>
          </a:solidFill>
        </p:spPr>
        <p:txBody>
          <a:bodyPr>
            <a:normAutofit/>
          </a:bodyPr>
          <a:lstStyle/>
          <a:p>
            <a:pPr algn="just">
              <a:buNone/>
            </a:pPr>
            <a:r>
              <a:rPr lang="fa-IR" sz="2000" dirty="0">
                <a:cs typeface="B Nazanin" pitchFamily="2" charset="-78"/>
              </a:rPr>
              <a:t>                                   </a:t>
            </a:r>
            <a:r>
              <a:rPr lang="fa-IR" sz="2000" dirty="0">
                <a:solidFill>
                  <a:schemeClr val="bg1"/>
                </a:solidFill>
                <a:cs typeface="B Nazanin" pitchFamily="2" charset="-78"/>
              </a:rPr>
              <a:t> عدم تحمل دارو به صورت </a:t>
            </a:r>
            <a:r>
              <a:rPr lang="fa-IR" sz="2000" b="1" dirty="0">
                <a:solidFill>
                  <a:schemeClr val="bg1"/>
                </a:solidFill>
                <a:cs typeface="B Nazanin" pitchFamily="2" charset="-78"/>
              </a:rPr>
              <a:t>بی اشتهایی</a:t>
            </a:r>
            <a:r>
              <a:rPr lang="fa-IR" sz="2000" dirty="0">
                <a:solidFill>
                  <a:schemeClr val="bg1"/>
                </a:solidFill>
                <a:cs typeface="B Nazanin" pitchFamily="2" charset="-78"/>
              </a:rPr>
              <a:t>، </a:t>
            </a:r>
            <a:r>
              <a:rPr lang="fa-IR" sz="2000" b="1" dirty="0">
                <a:solidFill>
                  <a:schemeClr val="bg1"/>
                </a:solidFill>
                <a:cs typeface="B Nazanin" pitchFamily="2" charset="-78"/>
              </a:rPr>
              <a:t>تهوع</a:t>
            </a:r>
            <a:r>
              <a:rPr lang="fa-IR" sz="2000" dirty="0">
                <a:solidFill>
                  <a:schemeClr val="bg1"/>
                </a:solidFill>
                <a:cs typeface="B Nazanin" pitchFamily="2" charset="-78"/>
              </a:rPr>
              <a:t>، </a:t>
            </a:r>
            <a:r>
              <a:rPr lang="fa-IR" sz="2000" b="1" dirty="0">
                <a:solidFill>
                  <a:schemeClr val="bg1"/>
                </a:solidFill>
                <a:cs typeface="B Nazanin" pitchFamily="2" charset="-78"/>
              </a:rPr>
              <a:t>درد شکم </a:t>
            </a:r>
            <a:r>
              <a:rPr lang="fa-IR" sz="2000" dirty="0">
                <a:solidFill>
                  <a:schemeClr val="bg1"/>
                </a:solidFill>
                <a:cs typeface="B Nazanin" pitchFamily="2" charset="-78"/>
              </a:rPr>
              <a:t>(</a:t>
            </a:r>
            <a:r>
              <a:rPr lang="fa-IR" sz="2000" dirty="0">
                <a:solidFill>
                  <a:srgbClr val="FF33CC"/>
                </a:solidFill>
                <a:cs typeface="B Nazanin" pitchFamily="2" charset="-78"/>
              </a:rPr>
              <a:t>ریفامپین</a:t>
            </a:r>
            <a:r>
              <a:rPr lang="fa-IR" sz="2000" dirty="0">
                <a:solidFill>
                  <a:schemeClr val="bg1"/>
                </a:solidFill>
                <a:cs typeface="B Nazanin" pitchFamily="2" charset="-78"/>
              </a:rPr>
              <a:t>، </a:t>
            </a:r>
            <a:r>
              <a:rPr lang="fa-IR" sz="2000" dirty="0">
                <a:solidFill>
                  <a:srgbClr val="FF33CC"/>
                </a:solidFill>
                <a:cs typeface="B Nazanin" pitchFamily="2" charset="-78"/>
              </a:rPr>
              <a:t>پیرازینامید</a:t>
            </a:r>
            <a:r>
              <a:rPr lang="fa-IR" sz="2000" dirty="0">
                <a:solidFill>
                  <a:schemeClr val="bg1"/>
                </a:solidFill>
                <a:cs typeface="B Nazanin" pitchFamily="2" charset="-78"/>
              </a:rPr>
              <a:t>)</a:t>
            </a:r>
          </a:p>
          <a:p>
            <a:pPr algn="just">
              <a:buNone/>
            </a:pPr>
            <a:r>
              <a:rPr lang="fa-IR" sz="2000" dirty="0">
                <a:cs typeface="B Nazanin" pitchFamily="2" charset="-78"/>
              </a:rPr>
              <a:t>                </a:t>
            </a:r>
          </a:p>
          <a:p>
            <a:pPr algn="just">
              <a:buNone/>
            </a:pPr>
            <a:r>
              <a:rPr lang="fa-IR" sz="2000" dirty="0">
                <a:cs typeface="B Nazanin" pitchFamily="2" charset="-78"/>
              </a:rPr>
              <a:t>               </a:t>
            </a:r>
            <a:r>
              <a:rPr lang="fa-IR" sz="2000" b="1" dirty="0">
                <a:solidFill>
                  <a:schemeClr val="bg1"/>
                </a:solidFill>
                <a:cs typeface="B Nazanin" pitchFamily="2" charset="-78"/>
              </a:rPr>
              <a:t>خفیف</a:t>
            </a: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a:t>
            </a:r>
            <a:r>
              <a:rPr lang="fa-IR" sz="2000" b="1" dirty="0">
                <a:solidFill>
                  <a:schemeClr val="bg1"/>
                </a:solidFill>
                <a:cs typeface="B Nazanin" pitchFamily="2" charset="-78"/>
              </a:rPr>
              <a:t>حساسیت (آلرژی) پوستی</a:t>
            </a:r>
            <a:r>
              <a:rPr lang="fa-IR" sz="2000" dirty="0">
                <a:solidFill>
                  <a:schemeClr val="bg1"/>
                </a:solidFill>
                <a:cs typeface="B Nazanin" pitchFamily="2" charset="-78"/>
              </a:rPr>
              <a:t> (</a:t>
            </a:r>
            <a:r>
              <a:rPr lang="fa-IR" sz="2000" dirty="0">
                <a:solidFill>
                  <a:schemeClr val="accent6">
                    <a:lumMod val="75000"/>
                  </a:schemeClr>
                </a:solidFill>
                <a:cs typeface="B Nazanin" pitchFamily="2" charset="-78"/>
              </a:rPr>
              <a:t>استرپتومایسین</a:t>
            </a:r>
            <a:r>
              <a:rPr lang="fa-IR" sz="2000" dirty="0">
                <a:solidFill>
                  <a:schemeClr val="bg1"/>
                </a:solidFill>
                <a:cs typeface="B Nazanin" pitchFamily="2" charset="-78"/>
              </a:rPr>
              <a:t>،</a:t>
            </a:r>
            <a:r>
              <a:rPr lang="fa-IR" sz="2000" dirty="0">
                <a:solidFill>
                  <a:schemeClr val="accent6">
                    <a:lumMod val="75000"/>
                  </a:schemeClr>
                </a:solidFill>
                <a:cs typeface="B Nazanin" pitchFamily="2" charset="-78"/>
              </a:rPr>
              <a:t>ایزونیازید</a:t>
            </a:r>
            <a:r>
              <a:rPr lang="fa-IR" sz="2000" dirty="0">
                <a:solidFill>
                  <a:schemeClr val="bg1"/>
                </a:solidFill>
                <a:cs typeface="B Nazanin" pitchFamily="2" charset="-78"/>
              </a:rPr>
              <a:t>،</a:t>
            </a:r>
            <a:r>
              <a:rPr lang="fa-IR" sz="2000" dirty="0">
                <a:solidFill>
                  <a:schemeClr val="accent6">
                    <a:lumMod val="75000"/>
                  </a:schemeClr>
                </a:solidFill>
                <a:cs typeface="B Nazanin" pitchFamily="2" charset="-78"/>
              </a:rPr>
              <a:t>ریفامپین </a:t>
            </a:r>
            <a:r>
              <a:rPr lang="fa-IR" sz="2000" dirty="0">
                <a:solidFill>
                  <a:schemeClr val="bg1"/>
                </a:solidFill>
                <a:cs typeface="B Nazanin" pitchFamily="2" charset="-78"/>
              </a:rPr>
              <a:t>و گاهی </a:t>
            </a:r>
            <a:r>
              <a:rPr lang="fa-IR" sz="2000" dirty="0">
                <a:solidFill>
                  <a:schemeClr val="accent6">
                    <a:lumMod val="75000"/>
                  </a:schemeClr>
                </a:solidFill>
                <a:cs typeface="B Nazanin" pitchFamily="2" charset="-78"/>
              </a:rPr>
              <a:t>پیرازینامید</a:t>
            </a: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a:t>
            </a:r>
            <a:r>
              <a:rPr lang="fa-IR" sz="2000" b="1" dirty="0">
                <a:solidFill>
                  <a:schemeClr val="bg1"/>
                </a:solidFill>
                <a:cs typeface="B Nazanin" pitchFamily="2" charset="-78"/>
              </a:rPr>
              <a:t>درد مفاصل </a:t>
            </a:r>
            <a:r>
              <a:rPr lang="fa-IR" sz="2000" dirty="0">
                <a:solidFill>
                  <a:schemeClr val="bg1"/>
                </a:solidFill>
                <a:cs typeface="B Nazanin" pitchFamily="2" charset="-78"/>
              </a:rPr>
              <a:t>( </a:t>
            </a:r>
            <a:r>
              <a:rPr lang="fa-IR" sz="2000" dirty="0">
                <a:solidFill>
                  <a:schemeClr val="accent3">
                    <a:lumMod val="50000"/>
                  </a:schemeClr>
                </a:solidFill>
                <a:cs typeface="B Nazanin" pitchFamily="2" charset="-78"/>
              </a:rPr>
              <a:t>پیرازینامید</a:t>
            </a:r>
            <a:r>
              <a:rPr lang="fa-IR" sz="2000" dirty="0">
                <a:solidFill>
                  <a:schemeClr val="bg1"/>
                </a:solidFill>
                <a:cs typeface="B Nazanin" pitchFamily="2" charset="-78"/>
              </a:rPr>
              <a:t> ) </a:t>
            </a:r>
          </a:p>
          <a:p>
            <a:pPr algn="just">
              <a:buNone/>
            </a:pPr>
            <a:r>
              <a:rPr lang="fa-IR" sz="2000" dirty="0">
                <a:solidFill>
                  <a:schemeClr val="bg1"/>
                </a:solidFill>
                <a:cs typeface="B Nazanin" pitchFamily="2" charset="-78"/>
              </a:rPr>
              <a:t>                                   </a:t>
            </a:r>
            <a:r>
              <a:rPr lang="fa-IR" sz="2000" b="1" dirty="0">
                <a:solidFill>
                  <a:schemeClr val="bg1"/>
                </a:solidFill>
                <a:cs typeface="B Nazanin" pitchFamily="2" charset="-78"/>
              </a:rPr>
              <a:t>بی حسی و گزگز نوک انگشتان </a:t>
            </a:r>
            <a:r>
              <a:rPr lang="fa-IR" sz="2000" dirty="0">
                <a:solidFill>
                  <a:schemeClr val="bg1"/>
                </a:solidFill>
                <a:cs typeface="B Nazanin" pitchFamily="2" charset="-78"/>
              </a:rPr>
              <a:t>و احساس </a:t>
            </a:r>
            <a:r>
              <a:rPr lang="fa-IR" sz="2000" b="1" dirty="0">
                <a:solidFill>
                  <a:schemeClr val="bg1"/>
                </a:solidFill>
                <a:cs typeface="B Nazanin" pitchFamily="2" charset="-78"/>
              </a:rPr>
              <a:t>سوزش در پاها</a:t>
            </a:r>
            <a:r>
              <a:rPr lang="fa-IR" sz="2000" dirty="0">
                <a:solidFill>
                  <a:schemeClr val="bg1"/>
                </a:solidFill>
                <a:cs typeface="B Nazanin" pitchFamily="2" charset="-78"/>
              </a:rPr>
              <a:t> ( </a:t>
            </a:r>
            <a:r>
              <a:rPr lang="fa-IR" sz="2000" dirty="0">
                <a:solidFill>
                  <a:srgbClr val="7030A0"/>
                </a:solidFill>
                <a:cs typeface="B Nazanin" pitchFamily="2" charset="-78"/>
              </a:rPr>
              <a:t>ایزونیازید</a:t>
            </a: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 </a:t>
            </a:r>
            <a:r>
              <a:rPr lang="fa-IR" sz="2000" b="1" dirty="0">
                <a:solidFill>
                  <a:srgbClr val="FF0000"/>
                </a:solidFill>
                <a:cs typeface="B Nazanin" pitchFamily="2" charset="-78"/>
              </a:rPr>
              <a:t>عوارض خفیف </a:t>
            </a:r>
            <a:r>
              <a:rPr lang="fa-IR" sz="2000" dirty="0">
                <a:solidFill>
                  <a:schemeClr val="bg1"/>
                </a:solidFill>
                <a:cs typeface="B Nazanin" pitchFamily="2" charset="-78"/>
              </a:rPr>
              <a:t>زود گذر و بی خطرند.بهورز باید </a:t>
            </a:r>
            <a:r>
              <a:rPr lang="fa-IR" sz="2000" b="1" dirty="0">
                <a:solidFill>
                  <a:srgbClr val="FF0000"/>
                </a:solidFill>
                <a:cs typeface="B Nazanin" pitchFamily="2" charset="-78"/>
              </a:rPr>
              <a:t>بدون قطع مصرف دارو </a:t>
            </a:r>
            <a:r>
              <a:rPr lang="fa-IR" sz="2000" dirty="0">
                <a:solidFill>
                  <a:schemeClr val="bg1"/>
                </a:solidFill>
                <a:cs typeface="B Nazanin" pitchFamily="2" charset="-78"/>
              </a:rPr>
              <a:t>بیمار را به مرکز بهداشتی </a:t>
            </a:r>
          </a:p>
          <a:p>
            <a:pPr algn="just">
              <a:buNone/>
            </a:pPr>
            <a:r>
              <a:rPr lang="fa-IR" sz="2000" dirty="0">
                <a:solidFill>
                  <a:schemeClr val="bg1"/>
                </a:solidFill>
                <a:cs typeface="B Nazanin" pitchFamily="2" charset="-78"/>
              </a:rPr>
              <a:t>                     درمانی </a:t>
            </a:r>
            <a:r>
              <a:rPr lang="fa-IR" sz="2000" b="1" dirty="0">
                <a:solidFill>
                  <a:srgbClr val="FF0000"/>
                </a:solidFill>
                <a:cs typeface="B Nazanin" pitchFamily="2" charset="-78"/>
              </a:rPr>
              <a:t>ارجاع</a:t>
            </a:r>
            <a:r>
              <a:rPr lang="fa-IR" sz="2000" dirty="0">
                <a:solidFill>
                  <a:schemeClr val="bg1"/>
                </a:solidFill>
                <a:cs typeface="B Nazanin" pitchFamily="2" charset="-78"/>
              </a:rPr>
              <a:t> دهد. </a:t>
            </a:r>
          </a:p>
          <a:p>
            <a:pPr algn="just">
              <a:buNone/>
            </a:pPr>
            <a:r>
              <a:rPr lang="fa-IR" sz="2000" dirty="0">
                <a:solidFill>
                  <a:schemeClr val="bg1"/>
                </a:solidFill>
                <a:cs typeface="B Nazanin" pitchFamily="2" charset="-78"/>
              </a:rPr>
              <a:t> </a:t>
            </a:r>
          </a:p>
          <a:p>
            <a:pPr algn="just">
              <a:buNone/>
            </a:pPr>
            <a:r>
              <a:rPr lang="fa-IR" sz="2000" b="1" dirty="0">
                <a:solidFill>
                  <a:schemeClr val="bg1"/>
                </a:solidFill>
                <a:cs typeface="B Nazanin" pitchFamily="2" charset="-78"/>
              </a:rPr>
              <a:t>                                                سنگینی، وزوز و صدای باد در گوش </a:t>
            </a:r>
            <a:r>
              <a:rPr lang="fa-IR" sz="2000" dirty="0">
                <a:solidFill>
                  <a:schemeClr val="bg1"/>
                </a:solidFill>
                <a:cs typeface="B Nazanin" pitchFamily="2" charset="-78"/>
              </a:rPr>
              <a:t>( </a:t>
            </a:r>
            <a:r>
              <a:rPr lang="fa-IR" sz="2000" dirty="0">
                <a:solidFill>
                  <a:srgbClr val="0070C0"/>
                </a:solidFill>
                <a:cs typeface="B Nazanin" pitchFamily="2" charset="-78"/>
              </a:rPr>
              <a:t>استرپتو مایسین </a:t>
            </a:r>
            <a:r>
              <a:rPr lang="fa-IR" sz="2000" dirty="0">
                <a:solidFill>
                  <a:schemeClr val="bg1"/>
                </a:solidFill>
                <a:cs typeface="B Nazanin" pitchFamily="2" charset="-78"/>
              </a:rPr>
              <a:t>)</a:t>
            </a:r>
          </a:p>
          <a:p>
            <a:pPr algn="just">
              <a:buNone/>
            </a:pPr>
            <a:r>
              <a:rPr lang="fa-IR" sz="2000" dirty="0">
                <a:solidFill>
                  <a:schemeClr val="bg1"/>
                </a:solidFill>
                <a:cs typeface="B Nazanin" pitchFamily="2" charset="-78"/>
              </a:rPr>
              <a:t>                     </a:t>
            </a:r>
            <a:r>
              <a:rPr lang="fa-IR" sz="2000" b="1" dirty="0">
                <a:solidFill>
                  <a:schemeClr val="bg1"/>
                </a:solidFill>
                <a:cs typeface="B Nazanin" pitchFamily="2" charset="-78"/>
              </a:rPr>
              <a:t>شدید </a:t>
            </a: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a:t>
            </a:r>
            <a:r>
              <a:rPr lang="fa-IR" sz="2000" b="1" dirty="0">
                <a:solidFill>
                  <a:schemeClr val="bg1"/>
                </a:solidFill>
                <a:cs typeface="B Nazanin" pitchFamily="2" charset="-78"/>
              </a:rPr>
              <a:t>سرگیجه</a:t>
            </a:r>
            <a:r>
              <a:rPr lang="fa-IR" sz="2000" dirty="0">
                <a:solidFill>
                  <a:schemeClr val="bg1"/>
                </a:solidFill>
                <a:cs typeface="B Nazanin" pitchFamily="2" charset="-78"/>
              </a:rPr>
              <a:t> ( </a:t>
            </a:r>
            <a:r>
              <a:rPr lang="fa-IR" sz="2000" dirty="0">
                <a:solidFill>
                  <a:schemeClr val="accent3">
                    <a:lumMod val="50000"/>
                  </a:schemeClr>
                </a:solidFill>
                <a:cs typeface="B Nazanin" pitchFamily="2" charset="-78"/>
              </a:rPr>
              <a:t>استرپتومایسین</a:t>
            </a:r>
            <a:r>
              <a:rPr lang="fa-IR" sz="2000" dirty="0">
                <a:solidFill>
                  <a:schemeClr val="bg1"/>
                </a:solidFill>
                <a:cs typeface="B Nazanin" pitchFamily="2" charset="-78"/>
              </a:rPr>
              <a:t> )   </a:t>
            </a:r>
          </a:p>
          <a:p>
            <a:pPr algn="just">
              <a:buNone/>
            </a:pP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a:t>
            </a:r>
            <a:r>
              <a:rPr lang="fa-IR" sz="2000" b="1" u="sng" dirty="0">
                <a:solidFill>
                  <a:schemeClr val="bg1"/>
                </a:solidFill>
                <a:cs typeface="B Nazanin" pitchFamily="2" charset="-78"/>
              </a:rPr>
              <a:t>زردی</a:t>
            </a:r>
            <a:r>
              <a:rPr lang="fa-IR" sz="2000" b="1" dirty="0">
                <a:solidFill>
                  <a:schemeClr val="bg1"/>
                </a:solidFill>
                <a:cs typeface="B Nazanin" pitchFamily="2" charset="-78"/>
              </a:rPr>
              <a:t> ( یرقان )</a:t>
            </a:r>
            <a:r>
              <a:rPr lang="fa-IR" sz="2000" dirty="0">
                <a:solidFill>
                  <a:schemeClr val="bg1"/>
                </a:solidFill>
                <a:cs typeface="B Nazanin" pitchFamily="2" charset="-78"/>
              </a:rPr>
              <a:t> و </a:t>
            </a:r>
            <a:r>
              <a:rPr lang="fa-IR" sz="2000" b="1" dirty="0">
                <a:solidFill>
                  <a:schemeClr val="bg1"/>
                </a:solidFill>
                <a:cs typeface="B Nazanin" pitchFamily="2" charset="-78"/>
              </a:rPr>
              <a:t>هپاتیت </a:t>
            </a:r>
            <a:r>
              <a:rPr lang="fa-IR" sz="2000" dirty="0">
                <a:solidFill>
                  <a:schemeClr val="bg1"/>
                </a:solidFill>
                <a:cs typeface="B Nazanin" pitchFamily="2" charset="-78"/>
              </a:rPr>
              <a:t>( </a:t>
            </a:r>
            <a:r>
              <a:rPr lang="fa-IR" sz="2000" dirty="0">
                <a:solidFill>
                  <a:srgbClr val="FF33CC"/>
                </a:solidFill>
                <a:cs typeface="B Nazanin" pitchFamily="2" charset="-78"/>
              </a:rPr>
              <a:t>ایزونیازید</a:t>
            </a:r>
            <a:r>
              <a:rPr lang="fa-IR" sz="2000" dirty="0">
                <a:solidFill>
                  <a:schemeClr val="bg1"/>
                </a:solidFill>
                <a:cs typeface="B Nazanin" pitchFamily="2" charset="-78"/>
              </a:rPr>
              <a:t> و </a:t>
            </a:r>
            <a:r>
              <a:rPr lang="fa-IR" sz="2000" dirty="0">
                <a:solidFill>
                  <a:srgbClr val="FF33CC"/>
                </a:solidFill>
                <a:cs typeface="B Nazanin" pitchFamily="2" charset="-78"/>
              </a:rPr>
              <a:t>ریفامپین </a:t>
            </a:r>
            <a:r>
              <a:rPr lang="fa-IR" sz="2000" dirty="0">
                <a:solidFill>
                  <a:schemeClr val="bg1"/>
                </a:solidFill>
                <a:cs typeface="B Nazanin" pitchFamily="2" charset="-78"/>
              </a:rPr>
              <a:t>)   </a:t>
            </a:r>
          </a:p>
          <a:p>
            <a:pPr algn="just">
              <a:buNone/>
            </a:pPr>
            <a:r>
              <a:rPr lang="fa-IR" sz="2000" dirty="0">
                <a:solidFill>
                  <a:schemeClr val="bg1"/>
                </a:solidFill>
                <a:cs typeface="B Nazanin" pitchFamily="2" charset="-78"/>
              </a:rPr>
              <a:t>                   </a:t>
            </a:r>
          </a:p>
          <a:p>
            <a:pPr algn="just">
              <a:buNone/>
            </a:pPr>
            <a:endParaRPr lang="fa-IR" sz="2000" dirty="0">
              <a:solidFill>
                <a:schemeClr val="bg1"/>
              </a:solidFill>
              <a:cs typeface="B Nazanin" pitchFamily="2" charset="-78"/>
            </a:endParaRPr>
          </a:p>
          <a:p>
            <a:pPr algn="just">
              <a:buNone/>
            </a:pPr>
            <a:r>
              <a:rPr lang="fa-IR" sz="2000" dirty="0">
                <a:solidFill>
                  <a:schemeClr val="bg1"/>
                </a:solidFill>
                <a:cs typeface="B Nazanin" pitchFamily="2" charset="-78"/>
              </a:rPr>
              <a:t>                 * درصورت مشاهده </a:t>
            </a:r>
            <a:r>
              <a:rPr lang="fa-IR" sz="2000" b="1" dirty="0">
                <a:solidFill>
                  <a:srgbClr val="FF0000"/>
                </a:solidFill>
                <a:cs typeface="B Nazanin" pitchFamily="2" charset="-78"/>
              </a:rPr>
              <a:t>عوارض شدید </a:t>
            </a:r>
            <a:r>
              <a:rPr lang="fa-IR" sz="2000" dirty="0">
                <a:solidFill>
                  <a:schemeClr val="bg1"/>
                </a:solidFill>
                <a:cs typeface="B Nazanin" pitchFamily="2" charset="-78"/>
              </a:rPr>
              <a:t>بهورز باید </a:t>
            </a:r>
            <a:r>
              <a:rPr lang="fa-IR" sz="2000" b="1" dirty="0">
                <a:solidFill>
                  <a:srgbClr val="FF0000"/>
                </a:solidFill>
                <a:cs typeface="B Nazanin" pitchFamily="2" charset="-78"/>
              </a:rPr>
              <a:t>مصرف تمام داروها </a:t>
            </a:r>
            <a:r>
              <a:rPr lang="fa-IR" sz="2000" dirty="0">
                <a:solidFill>
                  <a:schemeClr val="bg1"/>
                </a:solidFill>
                <a:cs typeface="B Nazanin" pitchFamily="2" charset="-78"/>
              </a:rPr>
              <a:t>را </a:t>
            </a:r>
            <a:r>
              <a:rPr lang="fa-IR" sz="2000" b="1" dirty="0">
                <a:solidFill>
                  <a:srgbClr val="FF0000"/>
                </a:solidFill>
                <a:cs typeface="B Nazanin" pitchFamily="2" charset="-78"/>
              </a:rPr>
              <a:t>متوقف</a:t>
            </a:r>
            <a:r>
              <a:rPr lang="fa-IR" sz="2000" dirty="0">
                <a:solidFill>
                  <a:schemeClr val="bg1"/>
                </a:solidFill>
                <a:cs typeface="B Nazanin" pitchFamily="2" charset="-78"/>
              </a:rPr>
              <a:t> و بیمار را به مرکز   بهداشتی درمانی </a:t>
            </a:r>
            <a:r>
              <a:rPr lang="fa-IR" sz="2000" b="1" dirty="0">
                <a:solidFill>
                  <a:srgbClr val="FF0000"/>
                </a:solidFill>
                <a:cs typeface="B Nazanin" pitchFamily="2" charset="-78"/>
              </a:rPr>
              <a:t>ارجاع</a:t>
            </a:r>
            <a:r>
              <a:rPr lang="fa-IR" sz="2000" dirty="0">
                <a:solidFill>
                  <a:schemeClr val="bg1"/>
                </a:solidFill>
                <a:cs typeface="B Nazanin" pitchFamily="2" charset="-78"/>
              </a:rPr>
              <a:t> دهد.</a:t>
            </a:r>
          </a:p>
        </p:txBody>
      </p:sp>
      <p:sp>
        <p:nvSpPr>
          <p:cNvPr id="4" name="Right Brace 3"/>
          <p:cNvSpPr/>
          <p:nvPr/>
        </p:nvSpPr>
        <p:spPr>
          <a:xfrm>
            <a:off x="7491212" y="304800"/>
            <a:ext cx="642942" cy="5253730"/>
          </a:xfrm>
          <a:prstGeom prst="rightBrace">
            <a:avLst/>
          </a:prstGeom>
          <a:ln>
            <a:solidFill>
              <a:srgbClr val="7030A0"/>
            </a:solidFill>
          </a:ln>
        </p:spPr>
        <p:style>
          <a:lnRef idx="1">
            <a:schemeClr val="accent1"/>
          </a:lnRef>
          <a:fillRef idx="0">
            <a:schemeClr val="accent1"/>
          </a:fillRef>
          <a:effectRef idx="0">
            <a:schemeClr val="accent1"/>
          </a:effectRef>
          <a:fontRef idx="minor">
            <a:schemeClr val="tx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fa-IR" sz="1800" b="0" i="0" u="none" strike="noStrike" kern="1200" cap="none" spc="0" normalizeH="0" baseline="0" noProof="0">
              <a:ln>
                <a:noFill/>
              </a:ln>
              <a:solidFill>
                <a:prstClr val="white"/>
              </a:solidFill>
              <a:effectLst/>
              <a:uLnTx/>
              <a:uFillTx/>
              <a:latin typeface="Book Antiqua"/>
              <a:ea typeface="+mn-ea"/>
              <a:cs typeface="Times New Roman" panose="02020603050405020304" pitchFamily="18" charset="0"/>
            </a:endParaRPr>
          </a:p>
        </p:txBody>
      </p:sp>
      <p:sp>
        <p:nvSpPr>
          <p:cNvPr id="5" name="Left Brace 4"/>
          <p:cNvSpPr/>
          <p:nvPr/>
        </p:nvSpPr>
        <p:spPr>
          <a:xfrm>
            <a:off x="1785918" y="3071810"/>
            <a:ext cx="285752" cy="1214446"/>
          </a:xfrm>
          <a:prstGeom prst="leftBrace">
            <a:avLst/>
          </a:prstGeom>
          <a:ln>
            <a:solidFill>
              <a:srgbClr val="7030A0"/>
            </a:solidFill>
          </a:ln>
        </p:spPr>
        <p:style>
          <a:lnRef idx="1">
            <a:schemeClr val="accent1"/>
          </a:lnRef>
          <a:fillRef idx="0">
            <a:schemeClr val="accent1"/>
          </a:fillRef>
          <a:effectRef idx="0">
            <a:schemeClr val="accent1"/>
          </a:effectRef>
          <a:fontRef idx="minor">
            <a:schemeClr val="tx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fa-IR" sz="1800" b="0" i="0" u="none" strike="noStrike" kern="1200" cap="none" spc="0" normalizeH="0" baseline="0" noProof="0">
              <a:ln>
                <a:noFill/>
              </a:ln>
              <a:solidFill>
                <a:prstClr val="white"/>
              </a:solidFill>
              <a:effectLst/>
              <a:uLnTx/>
              <a:uFillTx/>
              <a:latin typeface="Book Antiqua"/>
              <a:ea typeface="+mn-ea"/>
              <a:cs typeface="Times New Roman" panose="02020603050405020304" pitchFamily="18" charset="0"/>
            </a:endParaRPr>
          </a:p>
        </p:txBody>
      </p:sp>
      <p:sp>
        <p:nvSpPr>
          <p:cNvPr id="6" name="Folded Corner 5"/>
          <p:cNvSpPr/>
          <p:nvPr/>
        </p:nvSpPr>
        <p:spPr>
          <a:xfrm>
            <a:off x="0" y="3071810"/>
            <a:ext cx="1714480" cy="1071570"/>
          </a:xfrm>
          <a:prstGeom prst="foldedCorner">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Book Antiqua"/>
                <a:ea typeface="+mn-ea"/>
                <a:cs typeface="B Nazanin" pitchFamily="2" charset="-78"/>
              </a:rPr>
              <a:t>استرپتومایسین حذف و اتامبوتول جایگزین شود.</a:t>
            </a:r>
          </a:p>
        </p:txBody>
      </p:sp>
      <p:sp>
        <p:nvSpPr>
          <p:cNvPr id="12" name="Up Arrow Callout 11"/>
          <p:cNvSpPr/>
          <p:nvPr/>
        </p:nvSpPr>
        <p:spPr>
          <a:xfrm>
            <a:off x="4753000" y="5121685"/>
            <a:ext cx="2928958" cy="428628"/>
          </a:xfrm>
          <a:prstGeom prst="upArrowCallou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prstClr val="black"/>
                </a:solidFill>
                <a:effectLst/>
                <a:uLnTx/>
                <a:uFillTx/>
                <a:latin typeface="Book Antiqua"/>
                <a:ea typeface="+mn-ea"/>
                <a:cs typeface="B Nazanin" pitchFamily="2" charset="-78"/>
              </a:rPr>
              <a:t>ابتدا در سفیدی چشم ها بروز می کند.</a:t>
            </a:r>
            <a:endParaRPr kumimoji="0" lang="fa-IR" sz="1800" b="0" i="0" u="none" strike="noStrike" kern="1200" cap="none" spc="0" normalizeH="0" baseline="0" noProof="0" dirty="0">
              <a:ln>
                <a:noFill/>
              </a:ln>
              <a:solidFill>
                <a:prstClr val="white"/>
              </a:solidFill>
              <a:effectLst/>
              <a:uLnTx/>
              <a:uFillTx/>
              <a:latin typeface="Book Antiqua"/>
              <a:ea typeface="+mn-ea"/>
              <a:cs typeface="Times New Roman" panose="02020603050405020304" pitchFamily="18" charset="0"/>
            </a:endParaRPr>
          </a:p>
        </p:txBody>
      </p:sp>
      <p:cxnSp>
        <p:nvCxnSpPr>
          <p:cNvPr id="14" name="Straight Arrow Connector 13"/>
          <p:cNvCxnSpPr/>
          <p:nvPr/>
        </p:nvCxnSpPr>
        <p:spPr>
          <a:xfrm rot="10800000">
            <a:off x="6814303" y="428604"/>
            <a:ext cx="428628" cy="285752"/>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flipV="1">
            <a:off x="6850022" y="873667"/>
            <a:ext cx="357190" cy="214314"/>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6868239" y="980824"/>
            <a:ext cx="500066" cy="500066"/>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6739186" y="1214422"/>
            <a:ext cx="785818" cy="571504"/>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2" name="Rounded Rectangle 1"/>
          <p:cNvSpPr/>
          <p:nvPr/>
        </p:nvSpPr>
        <p:spPr>
          <a:xfrm>
            <a:off x="8139027" y="2639762"/>
            <a:ext cx="1000100" cy="43204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fa-IR" sz="2400" b="1" i="0" u="none" strike="noStrike" kern="1200" cap="none" spc="0" normalizeH="0" baseline="0" noProof="0" dirty="0">
                <a:ln>
                  <a:noFill/>
                </a:ln>
                <a:solidFill>
                  <a:prstClr val="black"/>
                </a:solidFill>
                <a:effectLst/>
                <a:uLnTx/>
                <a:uFillTx/>
                <a:latin typeface="Book Antiqua"/>
                <a:ea typeface="+mn-ea"/>
                <a:cs typeface="B Nazanin" pitchFamily="2" charset="-78"/>
              </a:rPr>
              <a:t>عوارض</a:t>
            </a:r>
            <a:endParaRPr kumimoji="0" lang="en-US" sz="2400" b="1" i="0" u="none" strike="noStrike" kern="1200" cap="none" spc="0" normalizeH="0" baseline="0" noProof="0" dirty="0">
              <a:ln>
                <a:noFill/>
              </a:ln>
              <a:solidFill>
                <a:prstClr val="white"/>
              </a:solidFill>
              <a:effectLst/>
              <a:uLnTx/>
              <a:uFillTx/>
              <a:latin typeface="Book Antiqua"/>
              <a:ea typeface="+mn-ea"/>
              <a:cs typeface="+mn-cs"/>
            </a:endParaRPr>
          </a:p>
        </p:txBody>
      </p:sp>
      <p:cxnSp>
        <p:nvCxnSpPr>
          <p:cNvPr id="8" name="Straight Arrow Connector 7"/>
          <p:cNvCxnSpPr/>
          <p:nvPr/>
        </p:nvCxnSpPr>
        <p:spPr>
          <a:xfrm flipH="1" flipV="1">
            <a:off x="6660232" y="3429000"/>
            <a:ext cx="458040" cy="360040"/>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588224" y="3861048"/>
            <a:ext cx="618988" cy="144016"/>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588224" y="3933056"/>
            <a:ext cx="654707" cy="864096"/>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 calcmode="lin" valueType="num">
                                      <p:cBhvr>
                                        <p:cTn id="19"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21" dur="500"/>
                                        <p:tgtEl>
                                          <p:spTgt spid="3">
                                            <p:txEl>
                                              <p:pRg st="10" end="1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fill="hold"/>
                                        <p:tgtEl>
                                          <p:spTgt spid="14"/>
                                        </p:tgtEl>
                                        <p:attrNameLst>
                                          <p:attrName>ppt_x</p:attrName>
                                        </p:attrNameLst>
                                      </p:cBhvr>
                                      <p:tavLst>
                                        <p:tav tm="0">
                                          <p:val>
                                            <p:strVal val="#ppt_x"/>
                                          </p:val>
                                        </p:tav>
                                        <p:tav tm="100000">
                                          <p:val>
                                            <p:strVal val="#ppt_x"/>
                                          </p:val>
                                        </p:tav>
                                      </p:tavLst>
                                    </p:anim>
                                    <p:anim calcmode="lin" valueType="num">
                                      <p:cBhvr additive="base">
                                        <p:cTn id="27" dur="500" fill="hold"/>
                                        <p:tgtEl>
                                          <p:spTgt spid="14"/>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anim calcmode="lin" valueType="num">
                                      <p:cBhvr additive="base">
                                        <p:cTn id="30" dur="500" fill="hold"/>
                                        <p:tgtEl>
                                          <p:spTgt spid="16"/>
                                        </p:tgtEl>
                                        <p:attrNameLst>
                                          <p:attrName>ppt_x</p:attrName>
                                        </p:attrNameLst>
                                      </p:cBhvr>
                                      <p:tavLst>
                                        <p:tav tm="0">
                                          <p:val>
                                            <p:strVal val="#ppt_x"/>
                                          </p:val>
                                        </p:tav>
                                        <p:tav tm="100000">
                                          <p:val>
                                            <p:strVal val="#ppt_x"/>
                                          </p:val>
                                        </p:tav>
                                      </p:tavLst>
                                    </p:anim>
                                    <p:anim calcmode="lin" valueType="num">
                                      <p:cBhvr additive="base">
                                        <p:cTn id="31" dur="500" fill="hold"/>
                                        <p:tgtEl>
                                          <p:spTgt spid="16"/>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anim calcmode="lin" valueType="num">
                                      <p:cBhvr additive="base">
                                        <p:cTn id="38" dur="500" fill="hold"/>
                                        <p:tgtEl>
                                          <p:spTgt spid="20"/>
                                        </p:tgtEl>
                                        <p:attrNameLst>
                                          <p:attrName>ppt_x</p:attrName>
                                        </p:attrNameLst>
                                      </p:cBhvr>
                                      <p:tavLst>
                                        <p:tav tm="0">
                                          <p:val>
                                            <p:strVal val="#ppt_x"/>
                                          </p:val>
                                        </p:tav>
                                        <p:tav tm="100000">
                                          <p:val>
                                            <p:strVal val="#ppt_x"/>
                                          </p:val>
                                        </p:tav>
                                      </p:tavLst>
                                    </p:anim>
                                    <p:anim calcmode="lin" valueType="num">
                                      <p:cBhvr additive="base">
                                        <p:cTn id="39" dur="500" fill="hold"/>
                                        <p:tgtEl>
                                          <p:spTgt spid="20"/>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fill="hold"/>
                                        <p:tgtEl>
                                          <p:spTgt spid="8"/>
                                        </p:tgtEl>
                                        <p:attrNameLst>
                                          <p:attrName>ppt_x</p:attrName>
                                        </p:attrNameLst>
                                      </p:cBhvr>
                                      <p:tavLst>
                                        <p:tav tm="0">
                                          <p:val>
                                            <p:strVal val="#ppt_x"/>
                                          </p:val>
                                        </p:tav>
                                        <p:tav tm="100000">
                                          <p:val>
                                            <p:strVal val="#ppt_x"/>
                                          </p:val>
                                        </p:tav>
                                      </p:tavLst>
                                    </p:anim>
                                    <p:anim calcmode="lin" valueType="num">
                                      <p:cBhvr additive="base">
                                        <p:cTn id="43" dur="500" fill="hold"/>
                                        <p:tgtEl>
                                          <p:spTgt spid="8"/>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0" end="0"/>
                                            </p:txEl>
                                          </p:spTgt>
                                        </p:tgtEl>
                                        <p:attrNameLst>
                                          <p:attrName>style.visibility</p:attrName>
                                        </p:attrNameLst>
                                      </p:cBhvr>
                                      <p:to>
                                        <p:strVal val="visible"/>
                                      </p:to>
                                    </p:set>
                                    <p:anim calcmode="lin" valueType="num">
                                      <p:cBhvr>
                                        <p:cTn id="5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58" dur="500"/>
                                        <p:tgtEl>
                                          <p:spTgt spid="3">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 calcmode="lin" valueType="num">
                                      <p:cBhvr>
                                        <p:cTn id="6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65" dur="500"/>
                                        <p:tgtEl>
                                          <p:spTgt spid="3">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4" end="4"/>
                                            </p:txEl>
                                          </p:spTgt>
                                        </p:tgtEl>
                                        <p:attrNameLst>
                                          <p:attrName>style.visibility</p:attrName>
                                        </p:attrNameLst>
                                      </p:cBhvr>
                                      <p:to>
                                        <p:strVal val="visible"/>
                                      </p:to>
                                    </p:set>
                                    <p:anim calcmode="lin" valueType="num">
                                      <p:cBhvr>
                                        <p:cTn id="7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72" dur="500"/>
                                        <p:tgtEl>
                                          <p:spTgt spid="3">
                                            <p:txEl>
                                              <p:pRg st="4" end="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3">
                                            <p:txEl>
                                              <p:pRg st="5" end="5"/>
                                            </p:txEl>
                                          </p:spTgt>
                                        </p:tgtEl>
                                        <p:attrNameLst>
                                          <p:attrName>style.visibility</p:attrName>
                                        </p:attrNameLst>
                                      </p:cBhvr>
                                      <p:to>
                                        <p:strVal val="visible"/>
                                      </p:to>
                                    </p:set>
                                    <p:anim calcmode="lin" valueType="num">
                                      <p:cBhvr>
                                        <p:cTn id="7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79" dur="500"/>
                                        <p:tgtEl>
                                          <p:spTgt spid="3">
                                            <p:txEl>
                                              <p:pRg st="5" end="5"/>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31" presetClass="entr" presetSubtype="0" fill="hold" nodeType="clickEffect">
                                  <p:stCondLst>
                                    <p:cond delay="0"/>
                                  </p:stCondLst>
                                  <p:childTnLst>
                                    <p:set>
                                      <p:cBhvr>
                                        <p:cTn id="83" dur="1" fill="hold">
                                          <p:stCondLst>
                                            <p:cond delay="0"/>
                                          </p:stCondLst>
                                        </p:cTn>
                                        <p:tgtEl>
                                          <p:spTgt spid="3">
                                            <p:txEl>
                                              <p:pRg st="6" end="6"/>
                                            </p:txEl>
                                          </p:spTgt>
                                        </p:tgtEl>
                                        <p:attrNameLst>
                                          <p:attrName>style.visibility</p:attrName>
                                        </p:attrNameLst>
                                      </p:cBhvr>
                                      <p:to>
                                        <p:strVal val="visible"/>
                                      </p:to>
                                    </p:set>
                                    <p:anim calcmode="lin" valueType="num">
                                      <p:cBhvr>
                                        <p:cTn id="84"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5"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86"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87" dur="1000"/>
                                        <p:tgtEl>
                                          <p:spTgt spid="3">
                                            <p:txEl>
                                              <p:pRg st="6" end="6"/>
                                            </p:txEl>
                                          </p:spTgt>
                                        </p:tgtEl>
                                      </p:cBhvr>
                                    </p:animEffect>
                                  </p:childTnLst>
                                </p:cTn>
                              </p:par>
                              <p:par>
                                <p:cTn id="88" presetID="31" presetClass="entr" presetSubtype="0" fill="hold" nodeType="withEffect">
                                  <p:stCondLst>
                                    <p:cond delay="0"/>
                                  </p:stCondLst>
                                  <p:childTnLst>
                                    <p:set>
                                      <p:cBhvr>
                                        <p:cTn id="89" dur="1" fill="hold">
                                          <p:stCondLst>
                                            <p:cond delay="0"/>
                                          </p:stCondLst>
                                        </p:cTn>
                                        <p:tgtEl>
                                          <p:spTgt spid="3">
                                            <p:txEl>
                                              <p:pRg st="7" end="7"/>
                                            </p:txEl>
                                          </p:spTgt>
                                        </p:tgtEl>
                                        <p:attrNameLst>
                                          <p:attrName>style.visibility</p:attrName>
                                        </p:attrNameLst>
                                      </p:cBhvr>
                                      <p:to>
                                        <p:strVal val="visible"/>
                                      </p:to>
                                    </p:set>
                                    <p:anim calcmode="lin" valueType="num">
                                      <p:cBhvr>
                                        <p:cTn id="90"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91"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2"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93" dur="1000"/>
                                        <p:tgtEl>
                                          <p:spTgt spid="3">
                                            <p:txEl>
                                              <p:pRg st="7" end="7"/>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3">
                                            <p:txEl>
                                              <p:pRg st="9" end="9"/>
                                            </p:txEl>
                                          </p:spTgt>
                                        </p:tgtEl>
                                        <p:attrNameLst>
                                          <p:attrName>style.visibility</p:attrName>
                                        </p:attrNameLst>
                                      </p:cBhvr>
                                      <p:to>
                                        <p:strVal val="visible"/>
                                      </p:to>
                                    </p:set>
                                    <p:anim calcmode="lin" valueType="num">
                                      <p:cBhvr>
                                        <p:cTn id="9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9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100" dur="500"/>
                                        <p:tgtEl>
                                          <p:spTgt spid="3">
                                            <p:txEl>
                                              <p:pRg st="9" end="9"/>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nodeType="clickEffect">
                                  <p:stCondLst>
                                    <p:cond delay="0"/>
                                  </p:stCondLst>
                                  <p:childTnLst>
                                    <p:set>
                                      <p:cBhvr>
                                        <p:cTn id="104" dur="1" fill="hold">
                                          <p:stCondLst>
                                            <p:cond delay="0"/>
                                          </p:stCondLst>
                                        </p:cTn>
                                        <p:tgtEl>
                                          <p:spTgt spid="3">
                                            <p:txEl>
                                              <p:pRg st="11" end="11"/>
                                            </p:txEl>
                                          </p:spTgt>
                                        </p:tgtEl>
                                        <p:attrNameLst>
                                          <p:attrName>style.visibility</p:attrName>
                                        </p:attrNameLst>
                                      </p:cBhvr>
                                      <p:to>
                                        <p:strVal val="visible"/>
                                      </p:to>
                                    </p:set>
                                    <p:anim calcmode="lin" valueType="num">
                                      <p:cBhvr>
                                        <p:cTn id="105"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106"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107" dur="500"/>
                                        <p:tgtEl>
                                          <p:spTgt spid="3">
                                            <p:txEl>
                                              <p:pRg st="11" end="1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5"/>
                                        </p:tgtEl>
                                        <p:attrNameLst>
                                          <p:attrName>style.visibility</p:attrName>
                                        </p:attrNameLst>
                                      </p:cBhvr>
                                      <p:to>
                                        <p:strVal val="visible"/>
                                      </p:to>
                                    </p:set>
                                    <p:anim calcmode="lin" valueType="num">
                                      <p:cBhvr additive="base">
                                        <p:cTn id="112" dur="500" fill="hold"/>
                                        <p:tgtEl>
                                          <p:spTgt spid="5"/>
                                        </p:tgtEl>
                                        <p:attrNameLst>
                                          <p:attrName>ppt_x</p:attrName>
                                        </p:attrNameLst>
                                      </p:cBhvr>
                                      <p:tavLst>
                                        <p:tav tm="0">
                                          <p:val>
                                            <p:strVal val="#ppt_x"/>
                                          </p:val>
                                        </p:tav>
                                        <p:tav tm="100000">
                                          <p:val>
                                            <p:strVal val="#ppt_x"/>
                                          </p:val>
                                        </p:tav>
                                      </p:tavLst>
                                    </p:anim>
                                    <p:anim calcmode="lin" valueType="num">
                                      <p:cBhvr additive="base">
                                        <p:cTn id="113" dur="500" fill="hold"/>
                                        <p:tgtEl>
                                          <p:spTgt spid="5"/>
                                        </p:tgtEl>
                                        <p:attrNameLst>
                                          <p:attrName>ppt_y</p:attrName>
                                        </p:attrNameLst>
                                      </p:cBhvr>
                                      <p:tavLst>
                                        <p:tav tm="0">
                                          <p:val>
                                            <p:strVal val="1+#ppt_h/2"/>
                                          </p:val>
                                        </p:tav>
                                        <p:tav tm="100000">
                                          <p:val>
                                            <p:strVal val="#ppt_y"/>
                                          </p:val>
                                        </p:tav>
                                      </p:tavLst>
                                    </p:anim>
                                  </p:childTnLst>
                                </p:cTn>
                              </p:par>
                              <p:par>
                                <p:cTn id="114" presetID="2" presetClass="entr" presetSubtype="4" fill="hold" grpId="0" nodeType="withEffect">
                                  <p:stCondLst>
                                    <p:cond delay="0"/>
                                  </p:stCondLst>
                                  <p:childTnLst>
                                    <p:set>
                                      <p:cBhvr>
                                        <p:cTn id="115" dur="1" fill="hold">
                                          <p:stCondLst>
                                            <p:cond delay="0"/>
                                          </p:stCondLst>
                                        </p:cTn>
                                        <p:tgtEl>
                                          <p:spTgt spid="6"/>
                                        </p:tgtEl>
                                        <p:attrNameLst>
                                          <p:attrName>style.visibility</p:attrName>
                                        </p:attrNameLst>
                                      </p:cBhvr>
                                      <p:to>
                                        <p:strVal val="visible"/>
                                      </p:to>
                                    </p:set>
                                    <p:anim calcmode="lin" valueType="num">
                                      <p:cBhvr additive="base">
                                        <p:cTn id="116" dur="500" fill="hold"/>
                                        <p:tgtEl>
                                          <p:spTgt spid="6"/>
                                        </p:tgtEl>
                                        <p:attrNameLst>
                                          <p:attrName>ppt_x</p:attrName>
                                        </p:attrNameLst>
                                      </p:cBhvr>
                                      <p:tavLst>
                                        <p:tav tm="0">
                                          <p:val>
                                            <p:strVal val="#ppt_x"/>
                                          </p:val>
                                        </p:tav>
                                        <p:tav tm="100000">
                                          <p:val>
                                            <p:strVal val="#ppt_x"/>
                                          </p:val>
                                        </p:tav>
                                      </p:tavLst>
                                    </p:anim>
                                    <p:anim calcmode="lin" valueType="num">
                                      <p:cBhvr additive="base">
                                        <p:cTn id="11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53" presetClass="entr" presetSubtype="16" fill="hold" nodeType="clickEffect">
                                  <p:stCondLst>
                                    <p:cond delay="0"/>
                                  </p:stCondLst>
                                  <p:childTnLst>
                                    <p:set>
                                      <p:cBhvr>
                                        <p:cTn id="121" dur="1" fill="hold">
                                          <p:stCondLst>
                                            <p:cond delay="0"/>
                                          </p:stCondLst>
                                        </p:cTn>
                                        <p:tgtEl>
                                          <p:spTgt spid="3">
                                            <p:txEl>
                                              <p:pRg st="13" end="13"/>
                                            </p:txEl>
                                          </p:spTgt>
                                        </p:tgtEl>
                                        <p:attrNameLst>
                                          <p:attrName>style.visibility</p:attrName>
                                        </p:attrNameLst>
                                      </p:cBhvr>
                                      <p:to>
                                        <p:strVal val="visible"/>
                                      </p:to>
                                    </p:set>
                                    <p:anim calcmode="lin" valueType="num">
                                      <p:cBhvr>
                                        <p:cTn id="122"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123"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124" dur="500"/>
                                        <p:tgtEl>
                                          <p:spTgt spid="3">
                                            <p:txEl>
                                              <p:pRg st="13" end="13"/>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12"/>
                                        </p:tgtEl>
                                        <p:attrNameLst>
                                          <p:attrName>style.visibility</p:attrName>
                                        </p:attrNameLst>
                                      </p:cBhvr>
                                      <p:to>
                                        <p:strVal val="visible"/>
                                      </p:to>
                                    </p:set>
                                    <p:anim calcmode="lin" valueType="num">
                                      <p:cBhvr additive="base">
                                        <p:cTn id="129" dur="500" fill="hold"/>
                                        <p:tgtEl>
                                          <p:spTgt spid="12"/>
                                        </p:tgtEl>
                                        <p:attrNameLst>
                                          <p:attrName>ppt_x</p:attrName>
                                        </p:attrNameLst>
                                      </p:cBhvr>
                                      <p:tavLst>
                                        <p:tav tm="0">
                                          <p:val>
                                            <p:strVal val="#ppt_x"/>
                                          </p:val>
                                        </p:tav>
                                        <p:tav tm="100000">
                                          <p:val>
                                            <p:strVal val="#ppt_x"/>
                                          </p:val>
                                        </p:tav>
                                      </p:tavLst>
                                    </p:anim>
                                    <p:anim calcmode="lin" valueType="num">
                                      <p:cBhvr additive="base">
                                        <p:cTn id="1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31" presetClass="entr" presetSubtype="0" fill="hold" nodeType="clickEffect">
                                  <p:stCondLst>
                                    <p:cond delay="0"/>
                                  </p:stCondLst>
                                  <p:childTnLst>
                                    <p:set>
                                      <p:cBhvr>
                                        <p:cTn id="134" dur="1" fill="hold">
                                          <p:stCondLst>
                                            <p:cond delay="0"/>
                                          </p:stCondLst>
                                        </p:cTn>
                                        <p:tgtEl>
                                          <p:spTgt spid="3">
                                            <p:txEl>
                                              <p:pRg st="16" end="16"/>
                                            </p:txEl>
                                          </p:spTgt>
                                        </p:tgtEl>
                                        <p:attrNameLst>
                                          <p:attrName>style.visibility</p:attrName>
                                        </p:attrNameLst>
                                      </p:cBhvr>
                                      <p:to>
                                        <p:strVal val="visible"/>
                                      </p:to>
                                    </p:set>
                                    <p:anim calcmode="lin" valueType="num">
                                      <p:cBhvr>
                                        <p:cTn id="135" dur="1000" fill="hold"/>
                                        <p:tgtEl>
                                          <p:spTgt spid="3">
                                            <p:txEl>
                                              <p:pRg st="16" end="16"/>
                                            </p:txEl>
                                          </p:spTgt>
                                        </p:tgtEl>
                                        <p:attrNameLst>
                                          <p:attrName>ppt_w</p:attrName>
                                        </p:attrNameLst>
                                      </p:cBhvr>
                                      <p:tavLst>
                                        <p:tav tm="0">
                                          <p:val>
                                            <p:fltVal val="0"/>
                                          </p:val>
                                        </p:tav>
                                        <p:tav tm="100000">
                                          <p:val>
                                            <p:strVal val="#ppt_w"/>
                                          </p:val>
                                        </p:tav>
                                      </p:tavLst>
                                    </p:anim>
                                    <p:anim calcmode="lin" valueType="num">
                                      <p:cBhvr>
                                        <p:cTn id="136" dur="1000" fill="hold"/>
                                        <p:tgtEl>
                                          <p:spTgt spid="3">
                                            <p:txEl>
                                              <p:pRg st="16" end="16"/>
                                            </p:txEl>
                                          </p:spTgt>
                                        </p:tgtEl>
                                        <p:attrNameLst>
                                          <p:attrName>ppt_h</p:attrName>
                                        </p:attrNameLst>
                                      </p:cBhvr>
                                      <p:tavLst>
                                        <p:tav tm="0">
                                          <p:val>
                                            <p:fltVal val="0"/>
                                          </p:val>
                                        </p:tav>
                                        <p:tav tm="100000">
                                          <p:val>
                                            <p:strVal val="#ppt_h"/>
                                          </p:val>
                                        </p:tav>
                                      </p:tavLst>
                                    </p:anim>
                                    <p:anim calcmode="lin" valueType="num">
                                      <p:cBhvr>
                                        <p:cTn id="137" dur="1000" fill="hold"/>
                                        <p:tgtEl>
                                          <p:spTgt spid="3">
                                            <p:txEl>
                                              <p:pRg st="16" end="16"/>
                                            </p:txEl>
                                          </p:spTgt>
                                        </p:tgtEl>
                                        <p:attrNameLst>
                                          <p:attrName>style.rotation</p:attrName>
                                        </p:attrNameLst>
                                      </p:cBhvr>
                                      <p:tavLst>
                                        <p:tav tm="0">
                                          <p:val>
                                            <p:fltVal val="90"/>
                                          </p:val>
                                        </p:tav>
                                        <p:tav tm="100000">
                                          <p:val>
                                            <p:fltVal val="0"/>
                                          </p:val>
                                        </p:tav>
                                      </p:tavLst>
                                    </p:anim>
                                    <p:animEffect transition="in" filter="fade">
                                      <p:cBhvr>
                                        <p:cTn id="138" dur="10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نكات كلي پيرامون بيماري سل</a:t>
            </a:r>
          </a:p>
        </p:txBody>
      </p:sp>
      <p:sp>
        <p:nvSpPr>
          <p:cNvPr id="3" name="Content Placeholder 2"/>
          <p:cNvSpPr>
            <a:spLocks noGrp="1"/>
          </p:cNvSpPr>
          <p:nvPr>
            <p:ph idx="1"/>
          </p:nvPr>
        </p:nvSpPr>
        <p:spPr>
          <a:xfrm>
            <a:off x="457200" y="990600"/>
            <a:ext cx="8229600" cy="5410200"/>
          </a:xfrm>
        </p:spPr>
        <p:txBody>
          <a:bodyPr>
            <a:normAutofit/>
          </a:bodyPr>
          <a:lstStyle/>
          <a:p>
            <a:pPr algn="r" rtl="1">
              <a:buNone/>
            </a:pPr>
            <a:r>
              <a:rPr lang="fa-IR" sz="2000" u="sng" dirty="0">
                <a:cs typeface="B Titr" pitchFamily="2" charset="-78"/>
              </a:rPr>
              <a:t>عامل بيماري:</a:t>
            </a:r>
          </a:p>
          <a:p>
            <a:pPr algn="r" rtl="1">
              <a:buFontTx/>
              <a:buChar char="-"/>
            </a:pPr>
            <a:r>
              <a:rPr lang="fa-IR" sz="2000" dirty="0">
                <a:cs typeface="B Titr" pitchFamily="2" charset="-78"/>
              </a:rPr>
              <a:t>مايكوباكتريوم توبركلوزيس</a:t>
            </a:r>
          </a:p>
          <a:p>
            <a:pPr algn="r" rtl="1">
              <a:buFontTx/>
              <a:buChar char="-"/>
            </a:pPr>
            <a:r>
              <a:rPr lang="fa-IR" sz="2000" dirty="0">
                <a:cs typeface="B Titr" pitchFamily="2" charset="-78"/>
              </a:rPr>
              <a:t>مايكوباكتريوم بوويس</a:t>
            </a:r>
          </a:p>
          <a:p>
            <a:pPr algn="r" rtl="1">
              <a:buNone/>
            </a:pPr>
            <a:endParaRPr lang="fa-IR" sz="2000" dirty="0">
              <a:cs typeface="B Titr" pitchFamily="2" charset="-78"/>
            </a:endParaRPr>
          </a:p>
          <a:p>
            <a:pPr algn="r" rtl="1">
              <a:buNone/>
            </a:pPr>
            <a:r>
              <a:rPr lang="fa-IR" sz="2000" u="sng" dirty="0">
                <a:cs typeface="B Titr" pitchFamily="2" charset="-78"/>
              </a:rPr>
              <a:t>عفونت سلي و بيماري سل:</a:t>
            </a:r>
          </a:p>
          <a:p>
            <a:pPr algn="r" rtl="1">
              <a:buFontTx/>
              <a:buChar char="-"/>
            </a:pPr>
            <a:r>
              <a:rPr lang="fa-IR" sz="2000" dirty="0">
                <a:cs typeface="B Titr" pitchFamily="2" charset="-78"/>
              </a:rPr>
              <a:t>عفونت سلي يا آلودگي به ميكروب سل</a:t>
            </a:r>
          </a:p>
          <a:p>
            <a:pPr algn="r" rtl="1">
              <a:buFontTx/>
              <a:buChar char="-"/>
            </a:pPr>
            <a:r>
              <a:rPr lang="fa-IR" sz="2000" dirty="0">
                <a:cs typeface="B Titr" pitchFamily="2" charset="-78"/>
              </a:rPr>
              <a:t>بيماري سل يا بروز علايم بيماري در فرد</a:t>
            </a:r>
          </a:p>
          <a:p>
            <a:pPr algn="r" rtl="1">
              <a:buNone/>
            </a:pPr>
            <a:endParaRPr lang="fa-IR" sz="2000" dirty="0">
              <a:cs typeface="B Titr" pitchFamily="2" charset="-78"/>
            </a:endParaRPr>
          </a:p>
          <a:p>
            <a:pPr algn="r" rtl="1">
              <a:buNone/>
            </a:pPr>
            <a:r>
              <a:rPr lang="fa-IR" sz="2000" u="sng" dirty="0">
                <a:cs typeface="B Titr" pitchFamily="2" charset="-78"/>
              </a:rPr>
              <a:t>راه هاي انتقال بيماري سل</a:t>
            </a:r>
          </a:p>
          <a:p>
            <a:pPr algn="r" rtl="1">
              <a:buFontTx/>
              <a:buChar char="-"/>
            </a:pPr>
            <a:r>
              <a:rPr lang="fa-IR" sz="2000" dirty="0">
                <a:cs typeface="B Titr" pitchFamily="2" charset="-78"/>
              </a:rPr>
              <a:t>بيمار مبتلا به سل ريوي  كه سرفه مي كند و معمولاً داراي گستره خلط مثبت است.</a:t>
            </a:r>
          </a:p>
          <a:p>
            <a:pPr algn="r" rtl="1">
              <a:buFontTx/>
              <a:buChar char="-"/>
            </a:pPr>
            <a:r>
              <a:rPr lang="fa-IR" sz="2000" dirty="0">
                <a:cs typeface="B Titr" pitchFamily="2" charset="-78"/>
              </a:rPr>
              <a:t>ايجاد ذرات كوچك عفوني در اثر سرفه.</a:t>
            </a:r>
          </a:p>
          <a:p>
            <a:pPr algn="r" rtl="1">
              <a:buFontTx/>
              <a:buChar char="-"/>
            </a:pPr>
            <a:r>
              <a:rPr lang="fa-IR" sz="2000" dirty="0">
                <a:cs typeface="B Titr" pitchFamily="2" charset="-78"/>
              </a:rPr>
              <a:t>انتشار ذرات تنفسي از طريق صحبت كردن- عطسه كردن- تف كردن و آواز خواندن در هوا و معلق ماندن اين ذرات در هوا</a:t>
            </a:r>
          </a:p>
          <a:p>
            <a:pPr algn="r" rtl="1">
              <a:buNone/>
            </a:pPr>
            <a:endParaRPr lang="fa-IR" sz="2000" dirty="0">
              <a:cs typeface="B Titr" pitchFamily="2" charset="-78"/>
            </a:endParaRPr>
          </a:p>
          <a:p>
            <a:pPr algn="r" rtl="1">
              <a:buFontTx/>
              <a:buChar char="-"/>
            </a:pPr>
            <a:endParaRPr lang="fa-IR" sz="2000" dirty="0">
              <a:cs typeface="B Titr" pitchFamily="2" charset="-78"/>
            </a:endParaRPr>
          </a:p>
          <a:p>
            <a:pPr algn="r" rtl="1">
              <a:buNone/>
            </a:pPr>
            <a:endParaRPr lang="fa-IR" sz="2000" dirty="0">
              <a:cs typeface="B Titr"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
        <p:nvSpPr>
          <p:cNvPr id="36866" name="Title 1"/>
          <p:cNvSpPr>
            <a:spLocks noGrp="1"/>
          </p:cNvSpPr>
          <p:nvPr>
            <p:ph type="title" idx="4294967295"/>
          </p:nvPr>
        </p:nvSpPr>
        <p:spPr>
          <a:xfrm>
            <a:off x="0" y="304800"/>
            <a:ext cx="8229600" cy="762000"/>
          </a:xfrm>
        </p:spPr>
        <p:txBody>
          <a:bodyPr>
            <a:noAutofit/>
          </a:bodyPr>
          <a:lstStyle/>
          <a:p>
            <a:pPr algn="ctr" rtl="1" eaLnBrk="1" hangingPunct="1"/>
            <a:br>
              <a:rPr lang="fa-IR" sz="2800" b="1" dirty="0">
                <a:solidFill>
                  <a:srgbClr val="C00000"/>
                </a:solidFill>
                <a:cs typeface="B Titr" pitchFamily="2" charset="-78"/>
              </a:rPr>
            </a:br>
            <a:r>
              <a:rPr lang="ar-SA" sz="2800" b="1" dirty="0">
                <a:solidFill>
                  <a:srgbClr val="C00000"/>
                </a:solidFill>
                <a:cs typeface="B Titr" pitchFamily="2" charset="-78"/>
              </a:rPr>
              <a:t>عوارض خفيف</a:t>
            </a:r>
            <a:r>
              <a:rPr lang="fa-IR" sz="2800" b="1" dirty="0">
                <a:solidFill>
                  <a:srgbClr val="C00000"/>
                </a:solidFill>
                <a:cs typeface="B Titr" pitchFamily="2" charset="-78"/>
              </a:rPr>
              <a:t>:</a:t>
            </a:r>
            <a:br>
              <a:rPr lang="en-US" sz="2800" dirty="0">
                <a:cs typeface="B Titr" pitchFamily="2" charset="-78"/>
              </a:rPr>
            </a:br>
            <a:endParaRPr lang="en-US" sz="2800" dirty="0">
              <a:cs typeface="B Titr" pitchFamily="2" charset="-78"/>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886433460"/>
              </p:ext>
            </p:extLst>
          </p:nvPr>
        </p:nvGraphicFramePr>
        <p:xfrm>
          <a:off x="609600" y="1828800"/>
          <a:ext cx="7620000" cy="3720717"/>
        </p:xfrm>
        <a:graphic>
          <a:graphicData uri="http://schemas.openxmlformats.org/drawingml/2006/table">
            <a:tbl>
              <a:tblPr>
                <a:tableStyleId>{5940675A-B579-460E-94D1-54222C63F5DA}</a:tableStyleId>
              </a:tblPr>
              <a:tblGrid>
                <a:gridCol w="2519516">
                  <a:extLst>
                    <a:ext uri="{9D8B030D-6E8A-4147-A177-3AD203B41FA5}">
                      <a16:colId xmlns:a16="http://schemas.microsoft.com/office/drawing/2014/main" val="20000"/>
                    </a:ext>
                  </a:extLst>
                </a:gridCol>
                <a:gridCol w="4834748">
                  <a:extLst>
                    <a:ext uri="{9D8B030D-6E8A-4147-A177-3AD203B41FA5}">
                      <a16:colId xmlns:a16="http://schemas.microsoft.com/office/drawing/2014/main" val="20001"/>
                    </a:ext>
                  </a:extLst>
                </a:gridCol>
                <a:gridCol w="265736">
                  <a:extLst>
                    <a:ext uri="{9D8B030D-6E8A-4147-A177-3AD203B41FA5}">
                      <a16:colId xmlns:a16="http://schemas.microsoft.com/office/drawing/2014/main" val="20002"/>
                    </a:ext>
                  </a:extLst>
                </a:gridCol>
              </a:tblGrid>
              <a:tr h="105807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chemeClr val="tx1"/>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u="none" strike="noStrike" cap="none" normalizeH="0" baseline="0" dirty="0">
                          <a:ln>
                            <a:noFill/>
                          </a:ln>
                          <a:solidFill>
                            <a:schemeClr val="tx1"/>
                          </a:solidFill>
                          <a:effectLst/>
                        </a:rPr>
                        <a:t>ريفامپين</a:t>
                      </a:r>
                      <a:endParaRPr kumimoji="0" lang="en-US" sz="2400" b="1" i="0" u="none" strike="noStrike" cap="none" normalizeH="0" baseline="0" dirty="0">
                        <a:ln>
                          <a:noFill/>
                        </a:ln>
                        <a:solidFill>
                          <a:schemeClr val="tx1"/>
                        </a:solidFill>
                        <a:effectLst/>
                        <a:latin typeface="Times New Roman" pitchFamily="18" charset="0"/>
                        <a:ea typeface="Times New Roman" pitchFamily="18" charset="0"/>
                        <a:cs typeface="B Titr" pitchFamily="2" charset="-78"/>
                      </a:endParaRPr>
                    </a:p>
                  </a:txBody>
                  <a:tcPr marL="68580" marR="68580" marT="0" marB="0" horzOverflow="overflow"/>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chemeClr val="tx1"/>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1" u="none" strike="noStrike" cap="none" normalizeH="0" baseline="0" dirty="0">
                          <a:ln>
                            <a:noFill/>
                          </a:ln>
                          <a:solidFill>
                            <a:schemeClr val="tx1"/>
                          </a:solidFill>
                          <a:effectLst/>
                        </a:rPr>
                        <a:t>بی </a:t>
                      </a:r>
                      <a:r>
                        <a:rPr kumimoji="0" lang="ar-SA" sz="2400" b="1" u="none" strike="noStrike" cap="none" normalizeH="0" baseline="0" dirty="0">
                          <a:ln>
                            <a:noFill/>
                          </a:ln>
                          <a:solidFill>
                            <a:schemeClr val="tx1"/>
                          </a:solidFill>
                          <a:effectLst/>
                        </a:rPr>
                        <a:t>اشتهايي ، تهوع و</a:t>
                      </a:r>
                      <a:r>
                        <a:rPr kumimoji="0" lang="fa-IR" sz="2400" b="1" u="none" strike="noStrike" cap="none" normalizeH="0" baseline="0" dirty="0">
                          <a:ln>
                            <a:noFill/>
                          </a:ln>
                          <a:solidFill>
                            <a:schemeClr val="tx1"/>
                          </a:solidFill>
                          <a:effectLst/>
                        </a:rPr>
                        <a:t> </a:t>
                      </a:r>
                      <a:r>
                        <a:rPr kumimoji="0" lang="ar-SA" sz="2400" b="1" u="none" strike="noStrike" cap="none" normalizeH="0" baseline="0" dirty="0">
                          <a:ln>
                            <a:noFill/>
                          </a:ln>
                          <a:solidFill>
                            <a:schemeClr val="tx1"/>
                          </a:solidFill>
                          <a:effectLst/>
                        </a:rPr>
                        <a:t>درد</a:t>
                      </a:r>
                      <a:r>
                        <a:rPr kumimoji="0" lang="fa-IR" sz="2400" b="1" u="none" strike="noStrike" cap="none" normalizeH="0" baseline="0" dirty="0">
                          <a:ln>
                            <a:noFill/>
                          </a:ln>
                          <a:solidFill>
                            <a:schemeClr val="tx1"/>
                          </a:solidFill>
                          <a:effectLst/>
                        </a:rPr>
                        <a:t> </a:t>
                      </a:r>
                      <a:r>
                        <a:rPr kumimoji="0" lang="ar-SA" sz="2400" b="1" u="none" strike="noStrike" cap="none" normalizeH="0" baseline="0" dirty="0">
                          <a:ln>
                            <a:noFill/>
                          </a:ln>
                          <a:solidFill>
                            <a:schemeClr val="tx1"/>
                          </a:solidFill>
                          <a:effectLst/>
                        </a:rPr>
                        <a:t>شكم</a:t>
                      </a:r>
                      <a:endParaRPr kumimoji="0" lang="en-US" sz="2400" b="1" i="0" u="none" strike="noStrike" cap="none" normalizeH="0" baseline="0" dirty="0">
                        <a:ln>
                          <a:noFill/>
                        </a:ln>
                        <a:solidFill>
                          <a:schemeClr val="tx1"/>
                        </a:solidFill>
                        <a:effectLst/>
                        <a:latin typeface="Times New Roman" pitchFamily="18" charset="0"/>
                        <a:ea typeface="Times New Roman" pitchFamily="18" charset="0"/>
                        <a:cs typeface="B Titr" pitchFamily="2" charset="-78"/>
                      </a:endParaRPr>
                    </a:p>
                  </a:txBody>
                  <a:tcPr marL="68580" marR="68580" marT="0" marB="0" horzOverflow="overflow">
                    <a:lnR w="12700" cmpd="sng">
                      <a:noFill/>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Arial" pitchFamily="34" charset="0"/>
                        <a:cs typeface="B Titr" pitchFamily="2" charset="-78"/>
                      </a:endParaRPr>
                    </a:p>
                  </a:txBody>
                  <a:tcPr horzOverflow="overflow">
                    <a:lnL w="12700" cmpd="sng">
                      <a:noFill/>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7552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rgbClr val="000000"/>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u="none" strike="noStrike" cap="none" normalizeH="0" baseline="0" dirty="0">
                          <a:ln>
                            <a:noFill/>
                          </a:ln>
                          <a:solidFill>
                            <a:srgbClr val="000000"/>
                          </a:solidFill>
                          <a:effectLst/>
                        </a:rPr>
                        <a:t>پيرازيناميد</a:t>
                      </a:r>
                      <a:endParaRPr kumimoji="0" lang="en-US" sz="2400" b="1" i="0" u="none" strike="noStrike" cap="none" normalizeH="0" baseline="0" dirty="0">
                        <a:ln>
                          <a:noFill/>
                        </a:ln>
                        <a:solidFill>
                          <a:srgbClr val="000000"/>
                        </a:solidFill>
                        <a:effectLst/>
                        <a:latin typeface="Times New Roman" pitchFamily="18" charset="0"/>
                        <a:ea typeface="Times New Roman" pitchFamily="18" charset="0"/>
                        <a:cs typeface="B Titr" pitchFamily="2" charset="-78"/>
                      </a:endParaRPr>
                    </a:p>
                  </a:txBody>
                  <a:tcPr marL="68580" marR="68580" marT="0" marB="0" horzOverflow="overflow"/>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rgbClr val="000000"/>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u="none" strike="noStrike" cap="none" normalizeH="0" baseline="0" dirty="0">
                          <a:ln>
                            <a:noFill/>
                          </a:ln>
                          <a:solidFill>
                            <a:srgbClr val="000000"/>
                          </a:solidFill>
                          <a:effectLst/>
                        </a:rPr>
                        <a:t>درد</a:t>
                      </a:r>
                      <a:r>
                        <a:rPr kumimoji="0" lang="fa-IR" sz="2400" b="1" u="none" strike="noStrike" cap="none" normalizeH="0" baseline="0" dirty="0">
                          <a:ln>
                            <a:noFill/>
                          </a:ln>
                          <a:solidFill>
                            <a:srgbClr val="000000"/>
                          </a:solidFill>
                          <a:effectLst/>
                        </a:rPr>
                        <a:t> </a:t>
                      </a:r>
                      <a:r>
                        <a:rPr kumimoji="0" lang="ar-SA" sz="2400" b="1" u="none" strike="noStrike" cap="none" normalizeH="0" baseline="0" dirty="0">
                          <a:ln>
                            <a:noFill/>
                          </a:ln>
                          <a:solidFill>
                            <a:srgbClr val="000000"/>
                          </a:solidFill>
                          <a:effectLst/>
                        </a:rPr>
                        <a:t>مفاصل</a:t>
                      </a:r>
                      <a:endParaRPr kumimoji="0" lang="en-US" sz="2400" b="1" i="0" u="none" strike="noStrike" cap="none" normalizeH="0" baseline="0" dirty="0">
                        <a:ln>
                          <a:noFill/>
                        </a:ln>
                        <a:solidFill>
                          <a:srgbClr val="000000"/>
                        </a:solidFill>
                        <a:effectLst/>
                        <a:latin typeface="Times New Roman" pitchFamily="18" charset="0"/>
                        <a:ea typeface="Times New Roman" pitchFamily="18" charset="0"/>
                        <a:cs typeface="B Titr" pitchFamily="2" charset="-78"/>
                      </a:endParaRPr>
                    </a:p>
                  </a:txBody>
                  <a:tcPr marL="68580" marR="68580" marT="0" marB="0" horzOverflow="overflow">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Arial" pitchFamily="34" charset="0"/>
                        <a:cs typeface="B Titr" pitchFamily="2" charset="-78"/>
                      </a:endParaRPr>
                    </a:p>
                  </a:txBody>
                  <a:tcPr horzOverflow="overflow">
                    <a:lnL w="12700" cmpd="sng">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58711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a:ln>
                          <a:noFill/>
                        </a:ln>
                        <a:solidFill>
                          <a:srgbClr val="000000"/>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u="none" strike="noStrike" cap="none" normalizeH="0" baseline="0">
                          <a:ln>
                            <a:noFill/>
                          </a:ln>
                          <a:solidFill>
                            <a:srgbClr val="000000"/>
                          </a:solidFill>
                          <a:effectLst/>
                        </a:rPr>
                        <a:t>ايزونيازيد</a:t>
                      </a:r>
                      <a:endParaRPr kumimoji="0" lang="en-US" sz="2400" b="1" i="0" u="none" strike="noStrike" cap="none" normalizeH="0" baseline="0">
                        <a:ln>
                          <a:noFill/>
                        </a:ln>
                        <a:solidFill>
                          <a:srgbClr val="000000"/>
                        </a:solidFill>
                        <a:effectLst/>
                        <a:latin typeface="Times New Roman" pitchFamily="18" charset="0"/>
                        <a:ea typeface="Times New Roman" pitchFamily="18" charset="0"/>
                        <a:cs typeface="B Titr" pitchFamily="2" charset="-78"/>
                      </a:endParaRPr>
                    </a:p>
                  </a:txBody>
                  <a:tcPr marL="68580" marR="68580" marT="0" marB="0" horzOverflow="overflow"/>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rgbClr val="000000"/>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2400" b="1" u="none" strike="noStrike" cap="none" normalizeH="0" baseline="0" dirty="0">
                        <a:ln>
                          <a:noFill/>
                        </a:ln>
                        <a:solidFill>
                          <a:srgbClr val="000000"/>
                        </a:solidFill>
                        <a:effectLst/>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u="none" strike="noStrike" cap="none" normalizeH="0" baseline="0" dirty="0">
                          <a:ln>
                            <a:noFill/>
                          </a:ln>
                          <a:solidFill>
                            <a:srgbClr val="000000"/>
                          </a:solidFill>
                          <a:effectLst/>
                        </a:rPr>
                        <a:t>احساس سوزش در</a:t>
                      </a:r>
                      <a:r>
                        <a:rPr kumimoji="0" lang="fa-IR" sz="2400" b="1" u="none" strike="noStrike" cap="none" normalizeH="0" baseline="0" dirty="0">
                          <a:ln>
                            <a:noFill/>
                          </a:ln>
                          <a:solidFill>
                            <a:srgbClr val="000000"/>
                          </a:solidFill>
                          <a:effectLst/>
                        </a:rPr>
                        <a:t> </a:t>
                      </a:r>
                      <a:r>
                        <a:rPr kumimoji="0" lang="ar-SA" sz="2400" b="1" u="none" strike="noStrike" cap="none" normalizeH="0" baseline="0" dirty="0">
                          <a:ln>
                            <a:noFill/>
                          </a:ln>
                          <a:solidFill>
                            <a:srgbClr val="000000"/>
                          </a:solidFill>
                          <a:effectLst/>
                        </a:rPr>
                        <a:t>پاها</a:t>
                      </a:r>
                      <a:endParaRPr kumimoji="0" lang="en-US" sz="2400" b="1" i="0" u="none" strike="noStrike" cap="none" normalizeH="0" baseline="0" dirty="0">
                        <a:ln>
                          <a:noFill/>
                        </a:ln>
                        <a:solidFill>
                          <a:srgbClr val="000000"/>
                        </a:solidFill>
                        <a:effectLst/>
                        <a:latin typeface="Times New Roman" pitchFamily="18" charset="0"/>
                        <a:ea typeface="Times New Roman" pitchFamily="18" charset="0"/>
                        <a:cs typeface="B Titr" pitchFamily="2" charset="-78"/>
                      </a:endParaRPr>
                    </a:p>
                  </a:txBody>
                  <a:tcPr marL="68580" marR="68580" marT="0" marB="0" horzOverflow="overflow">
                    <a:lnR w="12700" cmpd="sng">
                      <a:noFill/>
                    </a:ln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FFFFFF"/>
                        </a:solidFill>
                        <a:effectLst/>
                        <a:latin typeface="Arial" pitchFamily="34" charset="0"/>
                        <a:cs typeface="B Titr" pitchFamily="2" charset="-78"/>
                      </a:endParaRPr>
                    </a:p>
                  </a:txBody>
                  <a:tcPr horzOverflow="overflow">
                    <a:lnL w="12700" cmpd="sng">
                      <a:noFill/>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ox(in)">
                                      <p:cBhvr>
                                        <p:cTn id="7" dur="5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rmAutofit/>
          </a:bodyPr>
          <a:lstStyle/>
          <a:p>
            <a:r>
              <a:rPr lang="fa-IR" sz="2400" b="1" dirty="0">
                <a:cs typeface="B Titr" pitchFamily="2" charset="-78"/>
              </a:rPr>
              <a:t>نحوه برخورد با عوارض خفيف داروهای ضد سل</a:t>
            </a:r>
          </a:p>
        </p:txBody>
      </p:sp>
      <p:sp>
        <p:nvSpPr>
          <p:cNvPr id="3" name="Content Placeholder 2"/>
          <p:cNvSpPr>
            <a:spLocks noGrp="1"/>
          </p:cNvSpPr>
          <p:nvPr>
            <p:ph idx="1"/>
          </p:nvPr>
        </p:nvSpPr>
        <p:spPr>
          <a:xfrm>
            <a:off x="228600" y="914400"/>
            <a:ext cx="8610600" cy="5638800"/>
          </a:xfrm>
        </p:spPr>
        <p:txBody>
          <a:bodyPr>
            <a:noAutofit/>
          </a:bodyPr>
          <a:lstStyle/>
          <a:p>
            <a:pPr algn="r" rtl="1">
              <a:buNone/>
            </a:pPr>
            <a:r>
              <a:rPr lang="fa-IR" sz="2400" b="1" dirty="0">
                <a:cs typeface="B Zar" panose="00000400000000000000" pitchFamily="2" charset="-78"/>
              </a:rPr>
              <a:t>بايد به بیماران توصیه کرد که درهر دو حالت، علایم نشانگر بروز عوارض را سریعاً گزارش دهند.</a:t>
            </a:r>
          </a:p>
          <a:p>
            <a:pPr algn="r" rtl="1">
              <a:buNone/>
            </a:pPr>
            <a:r>
              <a:rPr lang="fa-IR" sz="2400" b="1" dirty="0">
                <a:cs typeface="B Zar" panose="00000400000000000000" pitchFamily="2" charset="-78"/>
              </a:rPr>
              <a:t>- عوراض خفيف معمولاً خودبخود بهبود می یابند لذا بهتر است درمان ضدسل را با همان دوز اولیه ادامه داد. </a:t>
            </a:r>
          </a:p>
          <a:p>
            <a:pPr algn="r" rtl="1">
              <a:buFontTx/>
              <a:buChar char="-"/>
            </a:pPr>
            <a:r>
              <a:rPr lang="fa-IR" sz="2400" b="1" dirty="0">
                <a:cs typeface="B Zar" panose="00000400000000000000" pitchFamily="2" charset="-78"/>
              </a:rPr>
              <a:t>در صورت لزوم بعضی داروهای غیر سلی را جهت درمان علامتی عوارض دارویی به رژیم دارویی بیمار افزود. </a:t>
            </a:r>
          </a:p>
          <a:p>
            <a:pPr algn="r" rtl="1">
              <a:buFontTx/>
              <a:buChar char="-"/>
            </a:pPr>
            <a:r>
              <a:rPr lang="fa-IR" sz="2400" b="1" dirty="0">
                <a:cs typeface="B Zar" panose="00000400000000000000" pitchFamily="2" charset="-78"/>
              </a:rPr>
              <a:t>باید بخاطر داشت که حتی عوارض خفیف نیز ممکن است مانع استفاده منظم دارو توسط بیمار شود، لذا باید در چنین حالتی به بیمار اطمینان داد و او را برای ادامه درمان تشویق کرد.</a:t>
            </a:r>
          </a:p>
          <a:p>
            <a:pPr algn="r" rtl="1">
              <a:buNone/>
            </a:pPr>
            <a:endParaRPr lang="fa-IR" sz="2400" b="1" dirty="0">
              <a:cs typeface="B Zar" panose="00000400000000000000" pitchFamily="2" charset="-78"/>
            </a:endParaRPr>
          </a:p>
          <a:p>
            <a:pPr algn="r" rtl="1">
              <a:buNone/>
            </a:pPr>
            <a:r>
              <a:rPr lang="fa-IR" sz="2400" b="1" dirty="0">
                <a:cs typeface="B Zar" panose="00000400000000000000" pitchFamily="2" charset="-78"/>
              </a:rPr>
              <a:t>بدنبال مصرف </a:t>
            </a:r>
            <a:r>
              <a:rPr lang="fa-IR" sz="2400" b="1" dirty="0">
                <a:solidFill>
                  <a:srgbClr val="FF0000"/>
                </a:solidFill>
                <a:cs typeface="B Zar" panose="00000400000000000000" pitchFamily="2" charset="-78"/>
              </a:rPr>
              <a:t>ریفامپین، </a:t>
            </a:r>
            <a:r>
              <a:rPr lang="fa-IR" sz="2400" b="1" dirty="0">
                <a:cs typeface="B Zar" panose="00000400000000000000" pitchFamily="2" charset="-78"/>
              </a:rPr>
              <a:t>ادرار و سایر ترشحات بدن به </a:t>
            </a:r>
            <a:r>
              <a:rPr lang="fa-IR" sz="2400" b="1" dirty="0">
                <a:solidFill>
                  <a:srgbClr val="FF0000"/>
                </a:solidFill>
                <a:cs typeface="B Zar" panose="00000400000000000000" pitchFamily="2" charset="-78"/>
              </a:rPr>
              <a:t>رنگ نارنجی مایل به قرمز </a:t>
            </a:r>
            <a:r>
              <a:rPr lang="fa-IR" sz="2400" b="1" dirty="0">
                <a:cs typeface="B Zar" panose="00000400000000000000" pitchFamily="2" charset="-78"/>
              </a:rPr>
              <a:t>در می آید که عارضه محسوب نمی شود، اما به دلیل احساس ترسی که در بیمار ایجاد می کند می تواند سبب تصمیم وی به قطع دارو شود، لذا باید در این مورد به بیمار آگاهی واطمینان خاطر داد.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a:bodyPr>
          <a:lstStyle/>
          <a:p>
            <a:r>
              <a:rPr lang="fa-IR" sz="2800" b="1" dirty="0">
                <a:cs typeface="B Titr" pitchFamily="2" charset="-78"/>
              </a:rPr>
              <a:t>نحوه برخورد با عوارض شديد داروهای ضد سل</a:t>
            </a:r>
          </a:p>
        </p:txBody>
      </p:sp>
      <p:sp>
        <p:nvSpPr>
          <p:cNvPr id="3" name="Content Placeholder 2"/>
          <p:cNvSpPr>
            <a:spLocks noGrp="1"/>
          </p:cNvSpPr>
          <p:nvPr>
            <p:ph idx="1"/>
          </p:nvPr>
        </p:nvSpPr>
        <p:spPr>
          <a:xfrm>
            <a:off x="304800" y="1295400"/>
            <a:ext cx="8458200" cy="5029200"/>
          </a:xfrm>
        </p:spPr>
        <p:txBody>
          <a:bodyPr>
            <a:normAutofit/>
          </a:bodyPr>
          <a:lstStyle/>
          <a:p>
            <a:pPr algn="r" rtl="1">
              <a:buNone/>
            </a:pPr>
            <a:endParaRPr lang="fa-IR" sz="2400" b="1" dirty="0">
              <a:solidFill>
                <a:srgbClr val="FF0000"/>
              </a:solidFill>
              <a:cs typeface="B Zar" panose="00000400000000000000" pitchFamily="2" charset="-78"/>
            </a:endParaRPr>
          </a:p>
          <a:p>
            <a:pPr algn="r" rtl="1">
              <a:buNone/>
            </a:pPr>
            <a:endParaRPr lang="fa-IR" sz="2400" b="1" dirty="0">
              <a:solidFill>
                <a:srgbClr val="FF0000"/>
              </a:solidFill>
              <a:cs typeface="B Zar" panose="00000400000000000000" pitchFamily="2" charset="-78"/>
            </a:endParaRPr>
          </a:p>
          <a:p>
            <a:pPr algn="r" rtl="1">
              <a:buNone/>
            </a:pPr>
            <a:endParaRPr lang="fa-IR" sz="2400" b="1" dirty="0">
              <a:solidFill>
                <a:srgbClr val="FF0000"/>
              </a:solidFill>
              <a:cs typeface="B Zar" panose="00000400000000000000" pitchFamily="2" charset="-78"/>
            </a:endParaRPr>
          </a:p>
          <a:p>
            <a:pPr algn="r" rtl="1">
              <a:buNone/>
            </a:pPr>
            <a:endParaRPr lang="fa-IR" sz="2400" b="1" dirty="0">
              <a:solidFill>
                <a:srgbClr val="FF0000"/>
              </a:solidFill>
              <a:cs typeface="B Zar" panose="00000400000000000000" pitchFamily="2" charset="-78"/>
            </a:endParaRPr>
          </a:p>
          <a:p>
            <a:pPr algn="r" rtl="1">
              <a:buNone/>
            </a:pPr>
            <a:r>
              <a:rPr lang="fa-IR" sz="2400" b="1" dirty="0">
                <a:solidFill>
                  <a:srgbClr val="FF0000"/>
                </a:solidFill>
                <a:cs typeface="B Zar" panose="00000400000000000000" pitchFamily="2" charset="-78"/>
              </a:rPr>
              <a:t>- </a:t>
            </a:r>
            <a:r>
              <a:rPr lang="fa-IR" sz="2400" b="1" dirty="0">
                <a:cs typeface="B Zar" panose="00000400000000000000" pitchFamily="2" charset="-78"/>
              </a:rPr>
              <a:t>در صورت بروز عوارض شدید دارویی باید بلافاصله استفاده از داروها را متوقف کرد و بیمار را فوراً به بیمارستان ارجاع نمود تا تحت شرایط بستری و زیر نظر پزشک متخصص داروی مسئول عارضه شناسایی و رژیم دارویی مناسب تجویز گردد.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a:bodyPr>
          <a:lstStyle/>
          <a:p>
            <a:r>
              <a:rPr lang="fa-IR" sz="2400" dirty="0">
                <a:cs typeface="B Titr" pitchFamily="2" charset="-78"/>
              </a:rPr>
              <a:t>پایش حین و بعد از درمان</a:t>
            </a:r>
          </a:p>
        </p:txBody>
      </p:sp>
      <p:sp>
        <p:nvSpPr>
          <p:cNvPr id="3" name="Content Placeholder 2"/>
          <p:cNvSpPr>
            <a:spLocks noGrp="1"/>
          </p:cNvSpPr>
          <p:nvPr>
            <p:ph idx="1"/>
          </p:nvPr>
        </p:nvSpPr>
        <p:spPr>
          <a:xfrm>
            <a:off x="304800" y="1143000"/>
            <a:ext cx="8382000" cy="4983163"/>
          </a:xfrm>
        </p:spPr>
        <p:txBody>
          <a:bodyPr>
            <a:normAutofit/>
          </a:bodyPr>
          <a:lstStyle/>
          <a:p>
            <a:pPr algn="r" rtl="1">
              <a:buNone/>
            </a:pPr>
            <a:r>
              <a:rPr lang="fa-IR" sz="3600" b="1" dirty="0">
                <a:solidFill>
                  <a:srgbClr val="C00000"/>
                </a:solidFill>
                <a:cs typeface="B Titr" pitchFamily="2" charset="-78"/>
              </a:rPr>
              <a:t>الف- پایش حین درمان</a:t>
            </a:r>
          </a:p>
          <a:p>
            <a:pPr algn="r" rtl="1">
              <a:buNone/>
            </a:pPr>
            <a:r>
              <a:rPr lang="fa-IR" sz="4400" b="1" dirty="0"/>
              <a:t>- </a:t>
            </a:r>
            <a:r>
              <a:rPr lang="fa-IR" sz="4400" b="1" dirty="0">
                <a:cs typeface="B Kamran" pitchFamily="2" charset="-78"/>
              </a:rPr>
              <a:t>كنترل بهبود علايم باليني (بویژه تغییرات ماهانه وزن) </a:t>
            </a:r>
          </a:p>
          <a:p>
            <a:pPr algn="just" rtl="1">
              <a:buFontTx/>
              <a:buChar char="-"/>
            </a:pPr>
            <a:r>
              <a:rPr lang="fa-IR" dirty="0"/>
              <a:t>مبتلایان به سل ریوی با اسمیر خلط مثبت در فواصل زمانی معینی بنا به گروه درمانی بیماران (مطابق جدول 1 هر بار </a:t>
            </a:r>
            <a:r>
              <a:rPr lang="fa-IR" b="1" dirty="0"/>
              <a:t>دو نمونه خلط تهیه و جهت انجام آزمایش مستقیم به آزمایشگاه ارسال می </a:t>
            </a:r>
            <a:r>
              <a:rPr lang="fa-IR" dirty="0"/>
              <a:t>گردد. </a:t>
            </a:r>
          </a:p>
          <a:p>
            <a:pPr algn="just" rtl="1">
              <a:buFontTx/>
              <a:buChar char="-"/>
            </a:pPr>
            <a:r>
              <a:rPr lang="fa-IR" dirty="0"/>
              <a:t>روند درمان مبتلایان به سل ریوی با اسمیر خلط منفی نیز در پایان مرحله حمله ای درمان، می بایست از طریق انجام آزمایش اسمیر خلط مورد بررسی قرارداده می شود.</a:t>
            </a:r>
          </a:p>
          <a:p>
            <a:pPr algn="just" rtl="1">
              <a:buFontTx/>
              <a:buChar char="-"/>
            </a:pPr>
            <a:r>
              <a:rPr lang="fa-IR" dirty="0"/>
              <a:t>نکته قابل توجه آن که مثبت شدن یکی از دو نمونه خلطی که در هر مرحله از پایش درمان بیماران تهیه می شود، جهت اعلام مثبت بودن نتیجه آزمایش در آن مرحله کافی است.</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ctr"/>
            <a:r>
              <a:rPr lang="fa-IR" sz="2400" b="1" dirty="0">
                <a:cs typeface="B Titr" pitchFamily="2" charset="-78"/>
              </a:rPr>
              <a:t>جدول ( 1) - زمان بندی</a:t>
            </a:r>
            <a:br>
              <a:rPr lang="fa-IR" sz="2400" b="1" dirty="0">
                <a:cs typeface="B Titr" pitchFamily="2" charset="-78"/>
              </a:rPr>
            </a:br>
            <a:r>
              <a:rPr lang="fa-IR" sz="2400" b="1" dirty="0">
                <a:cs typeface="B Titr" pitchFamily="2" charset="-78"/>
              </a:rPr>
              <a:t>پایش درمان بوسیله آزمایش خلط در بیماران مبتلا به سل ریوی خلط مثبت</a:t>
            </a:r>
            <a:endParaRPr lang="fa-IR" sz="2400" dirty="0">
              <a:cs typeface="B Titr"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8261107"/>
              </p:ext>
            </p:extLst>
          </p:nvPr>
        </p:nvGraphicFramePr>
        <p:xfrm>
          <a:off x="800100" y="1488614"/>
          <a:ext cx="7543800" cy="5094748"/>
        </p:xfrm>
        <a:graphic>
          <a:graphicData uri="http://schemas.openxmlformats.org/drawingml/2006/table">
            <a:tbl>
              <a:tblPr rtl="1" firstRow="1" bandRow="1">
                <a:tableStyleId>{5C22544A-7EE6-4342-B048-85BDC9FD1C3A}</a:tableStyleId>
              </a:tblPr>
              <a:tblGrid>
                <a:gridCol w="2220936">
                  <a:extLst>
                    <a:ext uri="{9D8B030D-6E8A-4147-A177-3AD203B41FA5}">
                      <a16:colId xmlns:a16="http://schemas.microsoft.com/office/drawing/2014/main" val="20000"/>
                    </a:ext>
                  </a:extLst>
                </a:gridCol>
                <a:gridCol w="2852226">
                  <a:extLst>
                    <a:ext uri="{9D8B030D-6E8A-4147-A177-3AD203B41FA5}">
                      <a16:colId xmlns:a16="http://schemas.microsoft.com/office/drawing/2014/main" val="20001"/>
                    </a:ext>
                  </a:extLst>
                </a:gridCol>
                <a:gridCol w="2470638">
                  <a:extLst>
                    <a:ext uri="{9D8B030D-6E8A-4147-A177-3AD203B41FA5}">
                      <a16:colId xmlns:a16="http://schemas.microsoft.com/office/drawing/2014/main" val="20002"/>
                    </a:ext>
                  </a:extLst>
                </a:gridCol>
              </a:tblGrid>
              <a:tr h="1300365">
                <a:tc>
                  <a:txBody>
                    <a:bodyPr/>
                    <a:lstStyle/>
                    <a:p>
                      <a:pPr algn="ctr" rtl="1"/>
                      <a:r>
                        <a:rPr lang="fa-IR" sz="1800" b="1" i="0" u="none" kern="1200" baseline="0" dirty="0">
                          <a:solidFill>
                            <a:schemeClr val="lt1"/>
                          </a:solidFill>
                          <a:latin typeface="+mn-lt"/>
                          <a:ea typeface="+mn-ea"/>
                          <a:cs typeface="+mn-cs"/>
                        </a:rPr>
                        <a:t>زمان انجام آزمایش</a:t>
                      </a:r>
                    </a:p>
                    <a:p>
                      <a:pPr algn="ctr" rtl="1"/>
                      <a:r>
                        <a:rPr lang="fa-IR" sz="1800" b="1" i="0" u="none" kern="1200" baseline="0" dirty="0">
                          <a:solidFill>
                            <a:schemeClr val="lt1"/>
                          </a:solidFill>
                          <a:latin typeface="+mn-lt"/>
                          <a:ea typeface="+mn-ea"/>
                          <a:cs typeface="+mn-cs"/>
                        </a:rPr>
                        <a:t>گسترده خلط</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lt1"/>
                          </a:solidFill>
                          <a:latin typeface="+mn-lt"/>
                          <a:ea typeface="+mn-ea"/>
                          <a:cs typeface="+mn-cs"/>
                        </a:rPr>
                        <a:t>گروه درمانی 1</a:t>
                      </a:r>
                    </a:p>
                    <a:p>
                      <a:pPr algn="ctr" rtl="1"/>
                      <a:r>
                        <a:rPr lang="fa-IR" sz="1800" b="1" i="0" u="none" kern="1200" baseline="0" dirty="0">
                          <a:solidFill>
                            <a:schemeClr val="lt1"/>
                          </a:solidFill>
                          <a:latin typeface="+mn-lt"/>
                          <a:ea typeface="+mn-ea"/>
                          <a:cs typeface="+mn-cs"/>
                        </a:rPr>
                        <a:t>(رژیم شش ماهه)</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lt1"/>
                          </a:solidFill>
                          <a:latin typeface="+mn-lt"/>
                          <a:ea typeface="+mn-ea"/>
                          <a:cs typeface="+mn-cs"/>
                        </a:rPr>
                        <a:t>گروه درمانی 2</a:t>
                      </a:r>
                    </a:p>
                    <a:p>
                      <a:pPr algn="ctr" rtl="1"/>
                      <a:r>
                        <a:rPr lang="fa-IR" sz="1800" b="1" i="0" u="none" kern="1200" baseline="0" dirty="0">
                          <a:solidFill>
                            <a:schemeClr val="lt1"/>
                          </a:solidFill>
                          <a:latin typeface="+mn-lt"/>
                          <a:ea typeface="+mn-ea"/>
                          <a:cs typeface="+mn-cs"/>
                        </a:rPr>
                        <a:t>(رژیم هشت ماهه)</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124401">
                <a:tc>
                  <a:txBody>
                    <a:bodyPr/>
                    <a:lstStyle/>
                    <a:p>
                      <a:pPr algn="ctr" rtl="1"/>
                      <a:r>
                        <a:rPr lang="fa-IR" sz="1800" b="1" i="0" u="none" kern="1200" baseline="0" dirty="0">
                          <a:solidFill>
                            <a:schemeClr val="dk1"/>
                          </a:solidFill>
                          <a:latin typeface="+mn-lt"/>
                          <a:ea typeface="+mn-ea"/>
                          <a:cs typeface="+mn-cs"/>
                        </a:rPr>
                        <a:t>پایان مرحله حمله ای</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هفته پایانی ماه دوم(سوم)</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هفته پایانی ماه سوم(چهارم)</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545581">
                <a:tc>
                  <a:txBody>
                    <a:bodyPr/>
                    <a:lstStyle/>
                    <a:p>
                      <a:pPr algn="ctr" rtl="1"/>
                      <a:r>
                        <a:rPr lang="fa-IR" sz="1800" b="1" i="0" u="none" kern="1200" baseline="0" dirty="0">
                          <a:solidFill>
                            <a:schemeClr val="dk1"/>
                          </a:solidFill>
                          <a:latin typeface="+mn-lt"/>
                          <a:ea typeface="+mn-ea"/>
                          <a:cs typeface="+mn-cs"/>
                        </a:rPr>
                        <a:t>در طی مرحله</a:t>
                      </a:r>
                    </a:p>
                    <a:p>
                      <a:pPr algn="ctr" rtl="1"/>
                      <a:r>
                        <a:rPr lang="fa-IR" sz="1800" b="1" i="0" u="none" kern="1200" baseline="0" dirty="0">
                          <a:solidFill>
                            <a:schemeClr val="dk1"/>
                          </a:solidFill>
                          <a:latin typeface="+mn-lt"/>
                          <a:ea typeface="+mn-ea"/>
                          <a:cs typeface="+mn-cs"/>
                        </a:rPr>
                        <a:t>نگهدارنده</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هفته پایانی ماه دوم مرحله</a:t>
                      </a:r>
                    </a:p>
                    <a:p>
                      <a:pPr algn="ctr" rtl="1"/>
                      <a:r>
                        <a:rPr lang="fa-IR" sz="1800" b="1" i="0" u="none" kern="1200" baseline="0" dirty="0">
                          <a:solidFill>
                            <a:schemeClr val="dk1"/>
                          </a:solidFill>
                          <a:latin typeface="+mn-lt"/>
                          <a:ea typeface="+mn-ea"/>
                          <a:cs typeface="+mn-cs"/>
                        </a:rPr>
                        <a:t>نگهدارنده</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هفته پایانی ماه دوم مرحله</a:t>
                      </a:r>
                    </a:p>
                    <a:p>
                      <a:pPr algn="ctr" rtl="1"/>
                      <a:r>
                        <a:rPr lang="fa-IR" sz="1800" b="1" i="0" u="none" kern="1200" baseline="0" dirty="0">
                          <a:solidFill>
                            <a:schemeClr val="dk1"/>
                          </a:solidFill>
                          <a:latin typeface="+mn-lt"/>
                          <a:ea typeface="+mn-ea"/>
                          <a:cs typeface="+mn-cs"/>
                        </a:rPr>
                        <a:t>نگهدارنده</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124401">
                <a:tc>
                  <a:txBody>
                    <a:bodyPr/>
                    <a:lstStyle/>
                    <a:p>
                      <a:pPr algn="ctr" rtl="1"/>
                      <a:r>
                        <a:rPr lang="fa-IR" sz="1800" b="1" i="0" u="none" kern="1200" baseline="0" dirty="0">
                          <a:solidFill>
                            <a:schemeClr val="dk1"/>
                          </a:solidFill>
                          <a:latin typeface="+mn-lt"/>
                          <a:ea typeface="+mn-ea"/>
                          <a:cs typeface="+mn-cs"/>
                        </a:rPr>
                        <a:t>پایان درمان</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در طی ماه پایانی درمان</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1800" b="1" i="0" u="none" kern="1200" baseline="0" dirty="0">
                          <a:solidFill>
                            <a:schemeClr val="dk1"/>
                          </a:solidFill>
                          <a:latin typeface="+mn-lt"/>
                          <a:ea typeface="+mn-ea"/>
                          <a:cs typeface="+mn-cs"/>
                        </a:rPr>
                        <a:t>در طی ماه پایانی درمان</a:t>
                      </a:r>
                      <a:endParaRPr lang="fa-IR" b="1" i="0" u="non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BBE7-9BD3-C845-A35C-375DF6357F48}"/>
              </a:ext>
            </a:extLst>
          </p:cNvPr>
          <p:cNvSpPr>
            <a:spLocks noGrp="1"/>
          </p:cNvSpPr>
          <p:nvPr>
            <p:ph type="title"/>
          </p:nvPr>
        </p:nvSpPr>
        <p:spPr>
          <a:xfrm>
            <a:off x="457200" y="188640"/>
            <a:ext cx="8229600" cy="706090"/>
          </a:xfrm>
        </p:spPr>
        <p:txBody>
          <a:bodyPr>
            <a:normAutofit/>
          </a:bodyPr>
          <a:lstStyle/>
          <a:p>
            <a:r>
              <a:rPr lang="fa-IR" dirty="0"/>
              <a:t>طبقه بندی موارد درمان</a:t>
            </a:r>
            <a:endParaRPr lang="en-US" dirty="0"/>
          </a:p>
        </p:txBody>
      </p:sp>
      <p:pic>
        <p:nvPicPr>
          <p:cNvPr id="5" name="Content Placeholder 4">
            <a:extLst>
              <a:ext uri="{FF2B5EF4-FFF2-40B4-BE49-F238E27FC236}">
                <a16:creationId xmlns:a16="http://schemas.microsoft.com/office/drawing/2014/main" id="{DD84E0F5-6A2D-10EE-1A47-F69A5C3487E1}"/>
              </a:ext>
            </a:extLst>
          </p:cNvPr>
          <p:cNvPicPr>
            <a:picLocks noGrp="1" noChangeAspect="1"/>
          </p:cNvPicPr>
          <p:nvPr>
            <p:ph idx="1"/>
          </p:nvPr>
        </p:nvPicPr>
        <p:blipFill>
          <a:blip r:embed="rId2"/>
          <a:stretch>
            <a:fillRect/>
          </a:stretch>
        </p:blipFill>
        <p:spPr>
          <a:xfrm>
            <a:off x="0" y="762000"/>
            <a:ext cx="9144000" cy="6096000"/>
          </a:xfrm>
        </p:spPr>
      </p:pic>
    </p:spTree>
    <p:extLst>
      <p:ext uri="{BB962C8B-B14F-4D97-AF65-F5344CB8AC3E}">
        <p14:creationId xmlns:p14="http://schemas.microsoft.com/office/powerpoint/2010/main" val="12612126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fa-IR" sz="2400" b="1" dirty="0">
                <a:solidFill>
                  <a:srgbClr val="FF0000"/>
                </a:solidFill>
                <a:latin typeface="+mn-lt"/>
                <a:ea typeface="+mn-ea"/>
                <a:cs typeface="B Titr" pitchFamily="2" charset="-78"/>
              </a:rPr>
              <a:t>ب- پایش بعد از درمان (پیگیری بیماران بعد از بهبودی)</a:t>
            </a:r>
          </a:p>
        </p:txBody>
      </p:sp>
      <p:sp>
        <p:nvSpPr>
          <p:cNvPr id="3" name="Content Placeholder 2"/>
          <p:cNvSpPr>
            <a:spLocks noGrp="1"/>
          </p:cNvSpPr>
          <p:nvPr>
            <p:ph idx="1"/>
          </p:nvPr>
        </p:nvSpPr>
        <p:spPr>
          <a:xfrm>
            <a:off x="228600" y="762000"/>
            <a:ext cx="8534400" cy="5562600"/>
          </a:xfrm>
        </p:spPr>
        <p:txBody>
          <a:bodyPr>
            <a:normAutofit/>
          </a:bodyPr>
          <a:lstStyle/>
          <a:p>
            <a:pPr algn="just" rtl="1">
              <a:buNone/>
            </a:pPr>
            <a:r>
              <a:rPr lang="fa-IR" b="1" dirty="0">
                <a:solidFill>
                  <a:srgbClr val="FF0000"/>
                </a:solidFill>
                <a:cs typeface="B Titr" pitchFamily="2" charset="-78"/>
              </a:rPr>
              <a:t>احتمال عود در دو سال اول بعد از درمان:</a:t>
            </a:r>
          </a:p>
          <a:p>
            <a:pPr algn="just" rtl="1">
              <a:buNone/>
            </a:pPr>
            <a:r>
              <a:rPr lang="fa-IR" dirty="0"/>
              <a:t>عود در بیمارانی که داروهای خود را بطور منظم مصرف کرده و دوره درمان را بطور</a:t>
            </a:r>
          </a:p>
          <a:p>
            <a:pPr algn="just" rtl="1">
              <a:buNone/>
            </a:pPr>
            <a:r>
              <a:rPr lang="fa-IR" dirty="0"/>
              <a:t>کامل طی کرده باشند نادر است. از این رو بیماران بطور معمول نیازی به پیگیری بعد</a:t>
            </a:r>
          </a:p>
          <a:p>
            <a:pPr algn="just" rtl="1">
              <a:buNone/>
            </a:pPr>
            <a:r>
              <a:rPr lang="fa-IR" dirty="0"/>
              <a:t>از قطع درمان ندارند. از آنجائی که عود در صورت وقوع معمولا در دو سال اول بعد از</a:t>
            </a:r>
          </a:p>
          <a:p>
            <a:pPr algn="r" rtl="1">
              <a:buNone/>
            </a:pPr>
            <a:r>
              <a:rPr lang="fa-IR" dirty="0"/>
              <a:t>پایان درمان بوده و معمولاً همراه علایم بالینی خواهد بود، لذا کافی است به بیماران</a:t>
            </a:r>
          </a:p>
          <a:p>
            <a:pPr algn="just" rtl="1">
              <a:buNone/>
            </a:pPr>
            <a:r>
              <a:rPr lang="fa-IR" dirty="0"/>
              <a:t>توصیه نمود که در شرایط پیدایش مجدد علایم بسرعت جهت معاینه و بررسی مراجعه نمایند.</a:t>
            </a:r>
          </a:p>
          <a:p>
            <a:pPr algn="just" rtl="1">
              <a:buNone/>
            </a:pPr>
            <a:r>
              <a:rPr lang="en-US" dirty="0"/>
              <a:t>  </a:t>
            </a:r>
          </a:p>
          <a:p>
            <a:pPr algn="just" rtl="1">
              <a:buNone/>
            </a:pPr>
            <a:r>
              <a:rPr lang="fa-IR" sz="3100" b="1" dirty="0">
                <a:solidFill>
                  <a:srgbClr val="FF0000"/>
                </a:solidFill>
                <a:cs typeface="B Titr" pitchFamily="2" charset="-78"/>
              </a:rPr>
              <a:t>تنها موارد استثنا در اين زمينه عبارتند از:</a:t>
            </a:r>
          </a:p>
          <a:p>
            <a:pPr algn="just" rtl="1">
              <a:buFontTx/>
              <a:buChar char="-"/>
            </a:pPr>
            <a:r>
              <a:rPr lang="fa-IR" dirty="0"/>
              <a:t>افراد </a:t>
            </a:r>
            <a:r>
              <a:rPr lang="en-US" dirty="0"/>
              <a:t>HIV+</a:t>
            </a:r>
            <a:r>
              <a:rPr lang="fa-IR" dirty="0"/>
              <a:t> </a:t>
            </a:r>
          </a:p>
          <a:p>
            <a:pPr algn="just" rtl="1">
              <a:buFontTx/>
              <a:buChar char="-"/>
            </a:pPr>
            <a:r>
              <a:rPr lang="fa-IR" dirty="0"/>
              <a:t>موارد مبتلا به سل مقاوم به چند دارو</a:t>
            </a:r>
            <a:r>
              <a:rPr lang="en-US" dirty="0"/>
              <a:t> (MDR) </a:t>
            </a:r>
            <a:r>
              <a:rPr lang="fa-IR" dirty="0"/>
              <a:t> </a:t>
            </a:r>
          </a:p>
          <a:p>
            <a:pPr algn="just" rtl="1">
              <a:buNone/>
            </a:pPr>
            <a:endParaRPr lang="fa-IR" dirty="0"/>
          </a:p>
          <a:p>
            <a:pPr algn="just" rtl="1">
              <a:buNone/>
            </a:pPr>
            <a:r>
              <a:rPr lang="fa-IR" dirty="0"/>
              <a:t>این دو گروه از بیماران را لازمست هر سه ماه یکبار برای مدت حداقل 2 سال از زمان ختم درمان ضد سل از نظر احتمال عود تحت بررسی بالینی و پیگیری قرار داد.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fa-IR" sz="2400" dirty="0">
                <a:cs typeface="B Titr" pitchFamily="2" charset="-78"/>
              </a:rPr>
              <a:t>سل در کودکان</a:t>
            </a:r>
          </a:p>
        </p:txBody>
      </p:sp>
      <p:sp>
        <p:nvSpPr>
          <p:cNvPr id="3" name="Content Placeholder 2"/>
          <p:cNvSpPr>
            <a:spLocks noGrp="1"/>
          </p:cNvSpPr>
          <p:nvPr>
            <p:ph idx="1"/>
          </p:nvPr>
        </p:nvSpPr>
        <p:spPr>
          <a:xfrm>
            <a:off x="457200" y="990600"/>
            <a:ext cx="8229600" cy="5135563"/>
          </a:xfrm>
        </p:spPr>
        <p:txBody>
          <a:bodyPr>
            <a:noAutofit/>
          </a:bodyPr>
          <a:lstStyle/>
          <a:p>
            <a:pPr algn="just" rtl="1">
              <a:buFontTx/>
              <a:buChar char="-"/>
            </a:pPr>
            <a:r>
              <a:rPr lang="fa-IR" sz="2400" dirty="0">
                <a:cs typeface="B Koodak" pitchFamily="2" charset="-78"/>
              </a:rPr>
              <a:t>کودکان معمولاً عفونت سل را از یک فرد بزرگسال یا کودک با سن بالاتر که مبتلا به سل ریوی اسمیر خلط مثبت است دریافت می کند.</a:t>
            </a:r>
          </a:p>
          <a:p>
            <a:pPr algn="just" rtl="1">
              <a:buFontTx/>
              <a:buChar char="-"/>
            </a:pPr>
            <a:r>
              <a:rPr lang="fa-IR" sz="2400" dirty="0">
                <a:cs typeface="B Koodak" pitchFamily="2" charset="-78"/>
              </a:rPr>
              <a:t>کودکان در هر سنی ممکن است به بیماری سل مبتلا شوند اما شایع ترین سن ابتلاء در آنها 1 تا 4 سالگی است.</a:t>
            </a:r>
          </a:p>
          <a:p>
            <a:pPr algn="just" rtl="1">
              <a:buFontTx/>
              <a:buChar char="-"/>
            </a:pPr>
            <a:r>
              <a:rPr lang="fa-IR" sz="2400" dirty="0">
                <a:cs typeface="B Koodak" pitchFamily="2" charset="-78"/>
              </a:rPr>
              <a:t>اطفال ممکن است همچنین در اثر خوردن شیر نجوشیده/غیر پاستوریزه به باسیل مایکوباکتریوم بوویس آلوده و مبتلاء شوند.</a:t>
            </a:r>
          </a:p>
          <a:p>
            <a:pPr algn="just" rtl="1">
              <a:buFontTx/>
              <a:buChar char="-"/>
            </a:pPr>
            <a:r>
              <a:rPr lang="fa-IR" sz="2400" dirty="0">
                <a:cs typeface="B Koodak" pitchFamily="2" charset="-78"/>
              </a:rPr>
              <a:t>در این صورت غالباً کودک مبتلا دچار آدنیت گردنی سلی یا سل گوارشی (سل روده) می شود.</a:t>
            </a:r>
          </a:p>
          <a:p>
            <a:pPr algn="just" rtl="1">
              <a:buFontTx/>
              <a:buChar char="-"/>
            </a:pPr>
            <a:r>
              <a:rPr lang="fa-IR" sz="2400" dirty="0">
                <a:cs typeface="B Koodak" pitchFamily="2" charset="-78"/>
              </a:rPr>
              <a:t>خطر عفونت سلی در یک کودک به میزان تماس وی با قطرات تنفسی عفونی بستگی دارد. مثال شیرخواری که مادرش به سل ریوی اسمیر مثبت مبتلا باشد.</a:t>
            </a:r>
          </a:p>
          <a:p>
            <a:pPr algn="just" rtl="1">
              <a:buFontTx/>
              <a:buChar char="-"/>
            </a:pPr>
            <a:endParaRPr lang="fa-IR" sz="2400" dirty="0">
              <a:cs typeface="B Koodak" pitchFamily="2" charset="-78"/>
            </a:endParaRPr>
          </a:p>
          <a:p>
            <a:pPr algn="just" rtl="1">
              <a:buNone/>
            </a:pPr>
            <a:endParaRPr lang="fa-IR" sz="2400" dirty="0">
              <a:cs typeface="B Koodak"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by000"/>
          <p:cNvPicPr>
            <a:picLocks noChangeAspect="1" noChangeArrowheads="1"/>
          </p:cNvPicPr>
          <p:nvPr/>
        </p:nvPicPr>
        <p:blipFill>
          <a:blip r:embed="rId2" cstate="print"/>
          <a:srcRect/>
          <a:stretch>
            <a:fillRect/>
          </a:stretch>
        </p:blipFill>
        <p:spPr bwMode="auto">
          <a:xfrm>
            <a:off x="0" y="4763"/>
            <a:ext cx="9144000" cy="6853237"/>
          </a:xfrm>
          <a:prstGeom prst="rect">
            <a:avLst/>
          </a:prstGeom>
          <a:noFill/>
          <a:ln w="9525">
            <a:noFill/>
            <a:miter lim="800000"/>
            <a:headEnd/>
            <a:tailEnd/>
          </a:ln>
        </p:spPr>
      </p:pic>
      <p:sp>
        <p:nvSpPr>
          <p:cNvPr id="4" name="Rectangle 2"/>
          <p:cNvSpPr txBox="1">
            <a:spLocks noChangeArrowheads="1"/>
          </p:cNvSpPr>
          <p:nvPr/>
        </p:nvSpPr>
        <p:spPr>
          <a:xfrm>
            <a:off x="914400" y="1295400"/>
            <a:ext cx="7696200" cy="4699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4000" b="1" i="0" u="none" strike="noStrike" kern="1200" cap="none" spc="0" normalizeH="0" baseline="0" noProof="0" dirty="0">
                <a:ln>
                  <a:noFill/>
                </a:ln>
                <a:solidFill>
                  <a:schemeClr val="tx1"/>
                </a:solidFill>
                <a:effectLst/>
                <a:uLnTx/>
                <a:uFillTx/>
                <a:latin typeface="+mj-lt"/>
                <a:ea typeface="+mj-ea"/>
                <a:cs typeface="B Zar" pitchFamily="2" charset="-78"/>
              </a:rPr>
              <a:t>5 معيار براي تشخيص سل در كودكان</a:t>
            </a:r>
            <a:r>
              <a:rPr kumimoji="0" lang="fa-IR" sz="4000" b="0" i="0" u="none" strike="noStrike" kern="1200" cap="none" spc="0" normalizeH="0" baseline="0" noProof="0" dirty="0">
                <a:ln>
                  <a:noFill/>
                </a:ln>
                <a:solidFill>
                  <a:schemeClr val="tx1"/>
                </a:solidFill>
                <a:effectLst/>
                <a:uLnTx/>
                <a:uFillTx/>
                <a:latin typeface="+mj-lt"/>
                <a:ea typeface="+mj-ea"/>
                <a:cs typeface="+mj-cs"/>
              </a:rPr>
              <a:t> </a:t>
            </a: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3" name="Rectangle 3"/>
          <p:cNvSpPr>
            <a:spLocks noGrp="1" noChangeArrowheads="1"/>
          </p:cNvSpPr>
          <p:nvPr>
            <p:ph idx="1"/>
          </p:nvPr>
        </p:nvSpPr>
        <p:spPr>
          <a:xfrm>
            <a:off x="228600" y="228600"/>
            <a:ext cx="8686800" cy="6400800"/>
          </a:xfrm>
        </p:spPr>
        <p:txBody>
          <a:bodyPr>
            <a:normAutofit/>
          </a:bodyPr>
          <a:lstStyle/>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r" rtl="1" eaLnBrk="1" hangingPunct="1">
              <a:lnSpc>
                <a:spcPct val="90000"/>
              </a:lnSpc>
              <a:buFontTx/>
              <a:buBlip>
                <a:blip r:embed="rId2"/>
              </a:buBlip>
              <a:defRPr/>
            </a:pPr>
            <a:r>
              <a:rPr lang="fa-IR" b="1" dirty="0">
                <a:solidFill>
                  <a:schemeClr val="hlink"/>
                </a:solidFill>
                <a:cs typeface="B Zar" pitchFamily="2" charset="-78"/>
              </a:rPr>
              <a:t>سابقه تماس با يك فرد مبتلا به سل ريوي اسمير مثبت </a:t>
            </a:r>
          </a:p>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r" rtl="1" eaLnBrk="1" hangingPunct="1">
              <a:lnSpc>
                <a:spcPct val="90000"/>
              </a:lnSpc>
              <a:buFontTx/>
              <a:buBlip>
                <a:blip r:embed="rId2"/>
              </a:buBlip>
              <a:defRPr/>
            </a:pPr>
            <a:r>
              <a:rPr lang="fa-IR" b="1" dirty="0">
                <a:solidFill>
                  <a:schemeClr val="hlink"/>
                </a:solidFill>
                <a:cs typeface="B Zar" pitchFamily="2" charset="-78"/>
              </a:rPr>
              <a:t>مشاهده تصاوير غير طبيعي در راديو گرافي ريه</a:t>
            </a:r>
          </a:p>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r" rtl="1" eaLnBrk="1" hangingPunct="1">
              <a:lnSpc>
                <a:spcPct val="90000"/>
              </a:lnSpc>
              <a:buFontTx/>
              <a:buBlip>
                <a:blip r:embed="rId2"/>
              </a:buBlip>
              <a:defRPr/>
            </a:pPr>
            <a:r>
              <a:rPr lang="fa-IR" b="1" dirty="0">
                <a:solidFill>
                  <a:schemeClr val="hlink"/>
                </a:solidFill>
                <a:cs typeface="B Zar" pitchFamily="2" charset="-78"/>
              </a:rPr>
              <a:t>تست توبركولين مثبت </a:t>
            </a:r>
          </a:p>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r" rtl="1" eaLnBrk="1" hangingPunct="1">
              <a:lnSpc>
                <a:spcPct val="90000"/>
              </a:lnSpc>
              <a:buFontTx/>
              <a:buBlip>
                <a:blip r:embed="rId2"/>
              </a:buBlip>
              <a:defRPr/>
            </a:pPr>
            <a:r>
              <a:rPr lang="fa-IR" b="1" dirty="0">
                <a:solidFill>
                  <a:schemeClr val="hlink"/>
                </a:solidFill>
                <a:cs typeface="B Zar" pitchFamily="2" charset="-78"/>
              </a:rPr>
              <a:t>وجود علائم باليني منطبق با بيماري سل </a:t>
            </a:r>
          </a:p>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r" rtl="1" eaLnBrk="1" hangingPunct="1">
              <a:lnSpc>
                <a:spcPct val="90000"/>
              </a:lnSpc>
              <a:buFontTx/>
              <a:buBlip>
                <a:blip r:embed="rId2"/>
              </a:buBlip>
              <a:defRPr/>
            </a:pPr>
            <a:r>
              <a:rPr lang="fa-IR" b="1" dirty="0">
                <a:solidFill>
                  <a:schemeClr val="hlink"/>
                </a:solidFill>
                <a:cs typeface="B Zar" pitchFamily="2" charset="-78"/>
              </a:rPr>
              <a:t>آزمايش ميكرب شناسي ، كشت و پاتولوژي مثبت</a:t>
            </a:r>
          </a:p>
          <a:p>
            <a:pPr marL="609600" indent="-609600" algn="r" rtl="1" eaLnBrk="1" hangingPunct="1">
              <a:lnSpc>
                <a:spcPct val="90000"/>
              </a:lnSpc>
              <a:buFontTx/>
              <a:buNone/>
              <a:defRPr/>
            </a:pPr>
            <a:endParaRPr lang="fa-IR" b="1" dirty="0">
              <a:solidFill>
                <a:schemeClr val="hlink"/>
              </a:solidFill>
              <a:cs typeface="B Zar" pitchFamily="2" charset="-78"/>
            </a:endParaRPr>
          </a:p>
          <a:p>
            <a:pPr marL="609600" indent="-609600" algn="ctr" rtl="1" eaLnBrk="1" hangingPunct="1">
              <a:lnSpc>
                <a:spcPct val="90000"/>
              </a:lnSpc>
              <a:buFontTx/>
              <a:buNone/>
              <a:defRPr/>
            </a:pPr>
            <a:r>
              <a:rPr lang="fa-IR" b="1" dirty="0">
                <a:solidFill>
                  <a:schemeClr val="folHlink"/>
                </a:solidFill>
                <a:cs typeface="B Zar" pitchFamily="2" charset="-78"/>
              </a:rPr>
              <a:t>فراهم آمدن 3 معیار از 5 معيار = تشخيص سل </a:t>
            </a:r>
          </a:p>
          <a:p>
            <a:pPr marL="609600" indent="-609600" algn="r" rtl="1" eaLnBrk="1" hangingPunct="1">
              <a:lnSpc>
                <a:spcPct val="90000"/>
              </a:lnSpc>
              <a:buFontTx/>
              <a:buNone/>
              <a:defRPr/>
            </a:pPr>
            <a:endParaRPr lang="en-US" dirty="0">
              <a:cs typeface="B Zar" pitchFamily="2" charset="-7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457200"/>
          </a:xfrm>
        </p:spPr>
        <p:txBody>
          <a:bodyPr>
            <a:normAutofit/>
          </a:bodyPr>
          <a:lstStyle/>
          <a:p>
            <a:r>
              <a:rPr lang="fa-IR" sz="2400" dirty="0">
                <a:cs typeface="B Titr" pitchFamily="2" charset="-78"/>
              </a:rPr>
              <a:t>انواع سل</a:t>
            </a:r>
          </a:p>
        </p:txBody>
      </p:sp>
      <p:sp>
        <p:nvSpPr>
          <p:cNvPr id="3" name="Content Placeholder 2"/>
          <p:cNvSpPr>
            <a:spLocks noGrp="1"/>
          </p:cNvSpPr>
          <p:nvPr>
            <p:ph idx="1"/>
          </p:nvPr>
        </p:nvSpPr>
        <p:spPr>
          <a:xfrm>
            <a:off x="457200" y="990600"/>
            <a:ext cx="8229600" cy="5410200"/>
          </a:xfrm>
        </p:spPr>
        <p:txBody>
          <a:bodyPr>
            <a:normAutofit/>
          </a:bodyPr>
          <a:lstStyle/>
          <a:p>
            <a:pPr marL="457200" indent="-457200" algn="r" rtl="1">
              <a:buNone/>
            </a:pPr>
            <a:r>
              <a:rPr lang="fa-IR" sz="2400" dirty="0">
                <a:cs typeface="B Titr" pitchFamily="2" charset="-78"/>
              </a:rPr>
              <a:t>1- سل ريوي</a:t>
            </a:r>
          </a:p>
          <a:p>
            <a:pPr marL="457200" indent="-457200" algn="r" rtl="1">
              <a:buFontTx/>
              <a:buChar char="-"/>
            </a:pPr>
            <a:r>
              <a:rPr lang="fa-IR" sz="2400" dirty="0">
                <a:cs typeface="B Koodak" pitchFamily="2" charset="-78"/>
              </a:rPr>
              <a:t>درگيري بافت ريه</a:t>
            </a:r>
          </a:p>
          <a:p>
            <a:pPr marL="457200" indent="-457200" algn="r" rtl="1">
              <a:buFontTx/>
              <a:buChar char="-"/>
            </a:pPr>
            <a:r>
              <a:rPr lang="fa-IR" sz="2400" dirty="0">
                <a:cs typeface="B Koodak" pitchFamily="2" charset="-78"/>
              </a:rPr>
              <a:t>سل ريوي 80% موارد ابتلاء را تشكيل مي دهد.</a:t>
            </a:r>
          </a:p>
          <a:p>
            <a:pPr marL="457200" indent="-457200" algn="r" rtl="1">
              <a:buFontTx/>
              <a:buChar char="-"/>
            </a:pPr>
            <a:r>
              <a:rPr lang="fa-IR" sz="2400" dirty="0">
                <a:cs typeface="B Koodak" pitchFamily="2" charset="-78"/>
              </a:rPr>
              <a:t>در بالغين غالباً همراه با اسمير خلط مثبت است كه در اين صورت به شدت قابل سرايت مي باشد</a:t>
            </a:r>
          </a:p>
          <a:p>
            <a:pPr marL="457200" indent="-457200" algn="r" rtl="1">
              <a:buFontTx/>
              <a:buChar char="-"/>
            </a:pPr>
            <a:endParaRPr lang="fa-IR" sz="2400" dirty="0">
              <a:cs typeface="B Koodak" pitchFamily="2" charset="-78"/>
            </a:endParaRPr>
          </a:p>
          <a:p>
            <a:pPr marL="457200" indent="-457200" algn="r" rtl="1">
              <a:buNone/>
            </a:pPr>
            <a:r>
              <a:rPr lang="fa-IR" sz="2400" dirty="0">
                <a:cs typeface="B Titr" pitchFamily="2" charset="-78"/>
              </a:rPr>
              <a:t>2 -ابتلاي ساير اعضاي بدن غير از ريه</a:t>
            </a:r>
          </a:p>
          <a:p>
            <a:pPr marL="457200" indent="-457200" algn="r" rtl="1">
              <a:buNone/>
            </a:pPr>
            <a:r>
              <a:rPr lang="fa-IR" sz="2400" dirty="0">
                <a:cs typeface="B Koodak" pitchFamily="2" charset="-78"/>
              </a:rPr>
              <a:t>شامل: گره هاي لنفاوي- استخوانها –مفاصل- مجاري ادراري—تناسلي- سيستم عصبي(مننژ)- روده ها- و ...</a:t>
            </a:r>
          </a:p>
          <a:p>
            <a:pPr marL="457200" indent="-457200" algn="r" rtl="1">
              <a:buNone/>
            </a:pPr>
            <a:r>
              <a:rPr lang="fa-IR" sz="2400" dirty="0">
                <a:solidFill>
                  <a:srgbClr val="FF0000"/>
                </a:solidFill>
                <a:cs typeface="B Koodak" pitchFamily="2" charset="-78"/>
              </a:rPr>
              <a:t>توجه: بيماري سل كودكان نيز همانند سل بالغين به دو شكل ريوي و خارج ريوي تظاهر مي كند.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a:xfrm>
            <a:off x="990600" y="304800"/>
            <a:ext cx="7620000" cy="546100"/>
          </a:xfrm>
        </p:spPr>
        <p:txBody>
          <a:bodyPr>
            <a:noAutofit/>
          </a:bodyPr>
          <a:lstStyle/>
          <a:p>
            <a:pPr eaLnBrk="1" hangingPunct="1">
              <a:defRPr/>
            </a:pPr>
            <a:r>
              <a:rPr lang="fa-IR" sz="2400" b="1" dirty="0">
                <a:cs typeface="B Titr" pitchFamily="2" charset="-78"/>
              </a:rPr>
              <a:t> دستورالعمل هاي مهم در برنامه کنترل و مبارزه با بيماري سل</a:t>
            </a:r>
            <a:r>
              <a:rPr lang="fa-IR" sz="2400" dirty="0">
                <a:cs typeface="B Titr" pitchFamily="2" charset="-78"/>
              </a:rPr>
              <a:t> </a:t>
            </a:r>
            <a:endParaRPr lang="en-US" sz="2400" dirty="0">
              <a:cs typeface="B Titr" pitchFamily="2" charset="-78"/>
            </a:endParaRPr>
          </a:p>
        </p:txBody>
      </p:sp>
      <p:sp>
        <p:nvSpPr>
          <p:cNvPr id="414723" name="Rectangle 3"/>
          <p:cNvSpPr>
            <a:spLocks noGrp="1" noChangeArrowheads="1"/>
          </p:cNvSpPr>
          <p:nvPr>
            <p:ph idx="1"/>
          </p:nvPr>
        </p:nvSpPr>
        <p:spPr>
          <a:xfrm>
            <a:off x="304800" y="1066800"/>
            <a:ext cx="8686800" cy="5257800"/>
          </a:xfrm>
        </p:spPr>
        <p:txBody>
          <a:bodyPr>
            <a:normAutofit/>
          </a:bodyPr>
          <a:lstStyle/>
          <a:p>
            <a:pPr marL="609600" indent="-609600" algn="r" rtl="1" eaLnBrk="1" hangingPunct="1">
              <a:buFontTx/>
              <a:buBlip>
                <a:blip r:embed="rId2"/>
              </a:buBlip>
              <a:defRPr/>
            </a:pPr>
            <a:r>
              <a:rPr lang="fa-IR" sz="2400" b="1" dirty="0">
                <a:solidFill>
                  <a:schemeClr val="hlink"/>
                </a:solidFill>
                <a:cs typeface="B Zar" pitchFamily="2" charset="-78"/>
              </a:rPr>
              <a:t>بيماريابي بيماران خصوصا بيماران سل ريوي </a:t>
            </a:r>
          </a:p>
          <a:p>
            <a:pPr marL="609600" indent="-609600" algn="r" rtl="1" eaLnBrk="1" hangingPunct="1">
              <a:buFontTx/>
              <a:buNone/>
              <a:defRPr/>
            </a:pPr>
            <a:endParaRPr lang="fa-IR" sz="2400" b="1" dirty="0">
              <a:solidFill>
                <a:schemeClr val="hlink"/>
              </a:solidFill>
              <a:cs typeface="B Zar" pitchFamily="2" charset="-78"/>
            </a:endParaRPr>
          </a:p>
          <a:p>
            <a:pPr marL="609600" indent="-609600" algn="r" rtl="1" eaLnBrk="1" hangingPunct="1">
              <a:buFontTx/>
              <a:buBlip>
                <a:blip r:embed="rId2"/>
              </a:buBlip>
              <a:defRPr/>
            </a:pPr>
            <a:r>
              <a:rPr lang="fa-IR" sz="2400" b="1" dirty="0">
                <a:solidFill>
                  <a:schemeClr val="hlink"/>
                </a:solidFill>
                <a:cs typeface="B Zar" pitchFamily="2" charset="-78"/>
              </a:rPr>
              <a:t>تشكيل پرونده جهت بيمار</a:t>
            </a:r>
          </a:p>
          <a:p>
            <a:pPr marL="609600" indent="-609600" algn="r" rtl="1" eaLnBrk="1" hangingPunct="1">
              <a:buFontTx/>
              <a:buNone/>
              <a:defRPr/>
            </a:pPr>
            <a:endParaRPr lang="fa-IR" sz="2400" b="1" dirty="0">
              <a:solidFill>
                <a:schemeClr val="hlink"/>
              </a:solidFill>
              <a:cs typeface="B Zar" pitchFamily="2" charset="-78"/>
            </a:endParaRPr>
          </a:p>
          <a:p>
            <a:pPr marL="609600" indent="-609600" algn="r" rtl="1" eaLnBrk="1" hangingPunct="1">
              <a:buFontTx/>
              <a:buBlip>
                <a:blip r:embed="rId2"/>
              </a:buBlip>
              <a:defRPr/>
            </a:pPr>
            <a:r>
              <a:rPr lang="fa-IR" sz="2400" b="1" dirty="0">
                <a:solidFill>
                  <a:schemeClr val="hlink"/>
                </a:solidFill>
                <a:cs typeface="B Zar" pitchFamily="2" charset="-78"/>
              </a:rPr>
              <a:t>اعلام مشخصات بيمار به پزشك هماهنگ كننده سل شهرستان و دريافت شماره سل شهرستان از ايشان</a:t>
            </a:r>
          </a:p>
          <a:p>
            <a:pPr marL="609600" indent="-609600" algn="r" rtl="1" eaLnBrk="1" hangingPunct="1">
              <a:buFontTx/>
              <a:buBlip>
                <a:blip r:embed="rId2"/>
              </a:buBlip>
              <a:defRPr/>
            </a:pPr>
            <a:endParaRPr lang="fa-IR" sz="2400" b="1" dirty="0">
              <a:solidFill>
                <a:schemeClr val="hlink"/>
              </a:solidFill>
              <a:cs typeface="B Zar" pitchFamily="2" charset="-78"/>
            </a:endParaRPr>
          </a:p>
          <a:p>
            <a:pPr marL="609600" indent="-609600" algn="just" rtl="1">
              <a:buBlip>
                <a:blip r:embed="rId2"/>
              </a:buBlip>
              <a:defRPr/>
            </a:pPr>
            <a:r>
              <a:rPr lang="fa-IR" sz="2400" b="1" dirty="0">
                <a:solidFill>
                  <a:schemeClr val="hlink"/>
                </a:solidFill>
                <a:cs typeface="B Zar" pitchFamily="2" charset="-78"/>
              </a:rPr>
              <a:t>پايش بيماريابي بهورزان  مثلا توسط كنترل دفتر ثبت بيماران در خانه بهداشت (اگر بيماري بدليل سرفه چند بار مراجعه نمايد بايد درخواست سه نمونه اسمير خلط شده باشد )  و مقایسه میزان بیماریابی با میزان مورد انتظار</a:t>
            </a:r>
          </a:p>
          <a:p>
            <a:pPr marL="609600" indent="-609600" algn="r" rtl="1" eaLnBrk="1" hangingPunct="1">
              <a:buFontTx/>
              <a:buBlip>
                <a:blip r:embed="rId2"/>
              </a:buBlip>
              <a:defRPr/>
            </a:pPr>
            <a:endParaRPr lang="fa-IR" sz="2400" b="1" dirty="0">
              <a:solidFill>
                <a:schemeClr val="hlink"/>
              </a:solidFill>
              <a:cs typeface="B Zar" pitchFamily="2" charset="-78"/>
            </a:endParaRPr>
          </a:p>
        </p:txBody>
      </p:sp>
      <p:sp>
        <p:nvSpPr>
          <p:cNvPr id="4" name="Slide Number Placeholder 3"/>
          <p:cNvSpPr>
            <a:spLocks noGrp="1"/>
          </p:cNvSpPr>
          <p:nvPr>
            <p:ph type="sldNum" sz="quarter" idx="12"/>
          </p:nvPr>
        </p:nvSpPr>
        <p:spPr>
          <a:xfrm>
            <a:off x="6172200" y="6400800"/>
            <a:ext cx="2819400" cy="320675"/>
          </a:xfrm>
        </p:spPr>
        <p:txBody>
          <a:bodyPr/>
          <a:lstStyle/>
          <a:p>
            <a:fld id="{B6F15528-21DE-4FAA-801E-634DDDAF4B2B}" type="slidenum">
              <a:rPr lang="en-US" smtClean="0"/>
              <a:pPr/>
              <a:t>50</a:t>
            </a:fld>
            <a:endParaRPr lang="en-US" dirty="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1" name="Rectangle 3"/>
          <p:cNvSpPr>
            <a:spLocks noGrp="1" noChangeArrowheads="1"/>
          </p:cNvSpPr>
          <p:nvPr>
            <p:ph idx="1"/>
          </p:nvPr>
        </p:nvSpPr>
        <p:spPr>
          <a:xfrm>
            <a:off x="381000" y="228600"/>
            <a:ext cx="8534400" cy="6324600"/>
          </a:xfrm>
        </p:spPr>
        <p:txBody>
          <a:bodyPr>
            <a:normAutofit/>
          </a:bodyPr>
          <a:lstStyle/>
          <a:p>
            <a:pPr algn="r" rtl="1" eaLnBrk="1" hangingPunct="1">
              <a:buFontTx/>
              <a:buBlip>
                <a:blip r:embed="rId2"/>
              </a:buBlip>
              <a:defRPr/>
            </a:pPr>
            <a:r>
              <a:rPr lang="fa-IR" sz="2400" b="1" dirty="0">
                <a:solidFill>
                  <a:schemeClr val="hlink"/>
                </a:solidFill>
                <a:cs typeface="B Zar" pitchFamily="2" charset="-78"/>
              </a:rPr>
              <a:t>تكميل فرم بيماريابي در زمان درخواست آزمايش اسمير خلط بطورصحيح و كامل در سه نسخه در خانه بهداشت و دو نسخه در مركز بهداشتي و درماني </a:t>
            </a:r>
          </a:p>
          <a:p>
            <a:pPr algn="r" rtl="1" eaLnBrk="1" hangingPunct="1">
              <a:buFontTx/>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درخواست بموقع آزمايش خلط درحين درمان</a:t>
            </a:r>
            <a:r>
              <a:rPr lang="fa-IR" sz="2400" b="1" dirty="0">
                <a:effectLst/>
                <a:cs typeface="B Zar" pitchFamily="2" charset="-78"/>
              </a:rPr>
              <a:t> </a:t>
            </a:r>
          </a:p>
          <a:p>
            <a:pPr algn="r" rtl="1" eaLnBrk="1" hangingPunct="1">
              <a:buFontTx/>
              <a:buBlip>
                <a:blip r:embed="rId2"/>
              </a:buBlip>
              <a:defRPr/>
            </a:pPr>
            <a:endParaRPr lang="fa-IR" sz="2400" b="1" dirty="0">
              <a:cs typeface="B Zar" pitchFamily="2" charset="-78"/>
            </a:endParaRPr>
          </a:p>
          <a:p>
            <a:pPr algn="r" rtl="1">
              <a:buBlip>
                <a:blip r:embed="rId2"/>
              </a:buBlip>
              <a:defRPr/>
            </a:pPr>
            <a:r>
              <a:rPr lang="fa-IR" sz="2400" b="1" dirty="0">
                <a:solidFill>
                  <a:schemeClr val="hlink"/>
                </a:solidFill>
                <a:cs typeface="B Zar" pitchFamily="2" charset="-78"/>
              </a:rPr>
              <a:t>اعلام نتايج آزمايشات خلط به پزشك هماهنگ كننده </a:t>
            </a:r>
          </a:p>
          <a:p>
            <a:pPr algn="r" rtl="1">
              <a:buNone/>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پيگيري اطرافيان بيمار مسري در بدو تشخيص ( هفته اول معرفي بيمار به مركز )</a:t>
            </a:r>
          </a:p>
          <a:p>
            <a:pPr algn="r" rtl="1">
              <a:buNone/>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پيگيري اطرافيان بيمار غير مسري جهت بيمار يابي يا منبع احتمالي عفونت در هفته اول معرفي بيمار به مركز </a:t>
            </a:r>
          </a:p>
          <a:p>
            <a:pPr algn="r" rtl="1">
              <a:buBlip>
                <a:blip r:embed="rId2"/>
              </a:buBlip>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پيگيري كودكان زير 6 سال در تماس با بيمار خلط مثبت</a:t>
            </a:r>
          </a:p>
          <a:p>
            <a:pPr algn="r" rtl="1" eaLnBrk="1" hangingPunct="1">
              <a:buFontTx/>
              <a:buBlip>
                <a:blip r:embed="rId2"/>
              </a:buBlip>
              <a:defRPr/>
            </a:pPr>
            <a:endParaRPr lang="en-US" sz="2400" b="1" dirty="0">
              <a:effectLst/>
              <a:cs typeface="B Zar" pitchFamily="2" charset="-78"/>
            </a:endParaRPr>
          </a:p>
          <a:p>
            <a:pPr algn="r" rtl="1" eaLnBrk="1" hangingPunct="1">
              <a:buFontTx/>
              <a:buBlip>
                <a:blip r:embed="rId2"/>
              </a:buBlip>
              <a:defRPr/>
            </a:pPr>
            <a:endParaRPr lang="en-US" sz="2400" b="1" dirty="0">
              <a:cs typeface="B Zar" pitchFamily="2" charset="-7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5" name="Rectangle 3"/>
          <p:cNvSpPr>
            <a:spLocks noGrp="1" noChangeArrowheads="1"/>
          </p:cNvSpPr>
          <p:nvPr>
            <p:ph idx="1"/>
          </p:nvPr>
        </p:nvSpPr>
        <p:spPr>
          <a:xfrm>
            <a:off x="228600" y="152400"/>
            <a:ext cx="8763000" cy="6400800"/>
          </a:xfrm>
        </p:spPr>
        <p:txBody>
          <a:bodyPr>
            <a:normAutofit/>
          </a:bodyPr>
          <a:lstStyle/>
          <a:p>
            <a:pPr algn="r" rtl="1">
              <a:buBlip>
                <a:blip r:embed="rId2"/>
              </a:buBlip>
              <a:defRPr/>
            </a:pPr>
            <a:r>
              <a:rPr lang="fa-IR" sz="2400" b="1" dirty="0">
                <a:solidFill>
                  <a:schemeClr val="hlink"/>
                </a:solidFill>
                <a:cs typeface="B Zar" pitchFamily="2" charset="-78"/>
              </a:rPr>
              <a:t>نحوه درمان در كارت اصلي ثبت گردد. </a:t>
            </a:r>
          </a:p>
          <a:p>
            <a:pPr algn="r" rtl="1">
              <a:buNone/>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هر بيمار سلي كه رفتار پر خطر دارد را به كلينيك مثلثي داناي علي معرفي نموده و مورد را به پزشک هماهنگ کننده سل شهرستان اعلام نمایید.</a:t>
            </a:r>
          </a:p>
          <a:p>
            <a:pPr algn="r" rtl="1">
              <a:buNone/>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تهيه داروی مورد نیاز بیماران از طريق مركز بهداشتي و درماني </a:t>
            </a:r>
          </a:p>
          <a:p>
            <a:pPr algn="r" rtl="1">
              <a:buNone/>
              <a:defRPr/>
            </a:pPr>
            <a:endParaRPr lang="fa-IR" sz="2400" b="1" dirty="0">
              <a:solidFill>
                <a:schemeClr val="hlink"/>
              </a:solidFill>
              <a:cs typeface="B Zar" pitchFamily="2" charset="-78"/>
            </a:endParaRPr>
          </a:p>
          <a:p>
            <a:pPr algn="r" rtl="1">
              <a:buBlip>
                <a:blip r:embed="rId2"/>
              </a:buBlip>
              <a:defRPr/>
            </a:pPr>
            <a:r>
              <a:rPr lang="fa-IR" sz="2200" b="1" dirty="0">
                <a:solidFill>
                  <a:schemeClr val="hlink"/>
                </a:solidFill>
                <a:cs typeface="B Zar" pitchFamily="2" charset="-78"/>
              </a:rPr>
              <a:t>برآورد وسايل مورد نياز بيماريابي و ثبت موارد بيماريابي و پيگيري آنان در دفتر سل </a:t>
            </a:r>
          </a:p>
          <a:p>
            <a:pPr algn="r" rtl="1">
              <a:buBlip>
                <a:blip r:embed="rId2"/>
              </a:buBlip>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پيگيري بيماران در صورت عدم مراجعه بيمار</a:t>
            </a:r>
          </a:p>
          <a:p>
            <a:pPr algn="r" rtl="1">
              <a:buNone/>
              <a:defRPr/>
            </a:pPr>
            <a:endParaRPr lang="fa-IR" sz="2400" b="1" dirty="0">
              <a:solidFill>
                <a:schemeClr val="hlink"/>
              </a:solidFill>
              <a:cs typeface="B Zar" pitchFamily="2" charset="-78"/>
            </a:endParaRPr>
          </a:p>
          <a:p>
            <a:pPr algn="r" rtl="1">
              <a:buBlip>
                <a:blip r:embed="rId2"/>
              </a:buBlip>
              <a:defRPr/>
            </a:pPr>
            <a:r>
              <a:rPr lang="fa-IR" sz="2400" b="1" dirty="0">
                <a:solidFill>
                  <a:schemeClr val="hlink"/>
                </a:solidFill>
                <a:cs typeface="B Zar" pitchFamily="2" charset="-78"/>
              </a:rPr>
              <a:t>تكميل كارت درماني بيمار بطور صحيح</a:t>
            </a:r>
          </a:p>
          <a:p>
            <a:pPr algn="r" rtl="1">
              <a:buNone/>
              <a:defRPr/>
            </a:pPr>
            <a:endParaRPr lang="en-US" sz="2400" b="1" dirty="0">
              <a:cs typeface="B Zar" pitchFamily="2" charset="-78"/>
            </a:endParaRPr>
          </a:p>
          <a:p>
            <a:pPr algn="r" rtl="1" eaLnBrk="1" hangingPunct="1">
              <a:buFontTx/>
              <a:buBlip>
                <a:blip r:embed="rId2"/>
              </a:buBlip>
              <a:defRPr/>
            </a:pPr>
            <a:endParaRPr lang="en-US" sz="2400" b="1" dirty="0">
              <a:solidFill>
                <a:schemeClr val="hlink"/>
              </a:solidFill>
              <a:cs typeface="B Zar" pitchFamily="2" charset="-7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1" name="Rectangle 3"/>
          <p:cNvSpPr>
            <a:spLocks noGrp="1" noChangeArrowheads="1"/>
          </p:cNvSpPr>
          <p:nvPr>
            <p:ph idx="1"/>
          </p:nvPr>
        </p:nvSpPr>
        <p:spPr>
          <a:xfrm>
            <a:off x="0" y="0"/>
            <a:ext cx="9144000" cy="6858000"/>
          </a:xfrm>
        </p:spPr>
        <p:txBody>
          <a:bodyPr>
            <a:normAutofit/>
          </a:bodyPr>
          <a:lstStyle/>
          <a:p>
            <a:pPr algn="r" rtl="1" eaLnBrk="1" hangingPunct="1">
              <a:buFontTx/>
              <a:buNone/>
              <a:defRPr/>
            </a:pPr>
            <a:endParaRPr lang="fa-IR" sz="2400" b="1" dirty="0">
              <a:solidFill>
                <a:schemeClr val="hlink"/>
              </a:solidFill>
              <a:cs typeface="Zar" pitchFamily="2" charset="-78"/>
            </a:endParaRPr>
          </a:p>
          <a:p>
            <a:pPr algn="r" rtl="1">
              <a:buBlip>
                <a:blip r:embed="rId2"/>
              </a:buBlip>
              <a:defRPr/>
            </a:pPr>
            <a:r>
              <a:rPr lang="fa-IR" sz="2400" b="1" dirty="0">
                <a:solidFill>
                  <a:schemeClr val="hlink"/>
                </a:solidFill>
                <a:cs typeface="Zar" pitchFamily="2" charset="-78"/>
              </a:rPr>
              <a:t> </a:t>
            </a:r>
            <a:r>
              <a:rPr lang="fa-IR" sz="2400" b="1" dirty="0">
                <a:solidFill>
                  <a:schemeClr val="hlink"/>
                </a:solidFill>
                <a:cs typeface="B Zar" pitchFamily="2" charset="-78"/>
              </a:rPr>
              <a:t>در صورتيكه بيمار مربوط به پايگاه يا خانه بهداشت باشد اصل پرونده و كارت درماني در مركز بماند و كپي كارت درماني به خانه بهداشت يا پايگاه بهداشتي ارسال گردد.</a:t>
            </a:r>
          </a:p>
          <a:p>
            <a:pPr algn="r" rtl="1">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درمان بيمار با نظارت مستقيم </a:t>
            </a:r>
          </a:p>
          <a:p>
            <a:pPr algn="r" rtl="1" eaLnBrk="1" hangingPunct="1">
              <a:buFontTx/>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مراقبت از بيمار جهت پيشگيري از عوارض داروئي </a:t>
            </a:r>
          </a:p>
          <a:p>
            <a:pPr algn="r" rtl="1" eaLnBrk="1" hangingPunct="1">
              <a:buFontTx/>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 درمان عوارض داروئي در صورت بروز عوارض </a:t>
            </a:r>
          </a:p>
          <a:p>
            <a:pPr algn="r" rtl="1" eaLnBrk="1" hangingPunct="1">
              <a:buFontTx/>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 ارجاع بيمار به مراكز تخصصي در صورت نياز </a:t>
            </a:r>
          </a:p>
          <a:p>
            <a:pPr algn="r" rtl="1" eaLnBrk="1" hangingPunct="1">
              <a:buFontTx/>
              <a:buNone/>
              <a:defRPr/>
            </a:pPr>
            <a:endParaRPr lang="fa-IR" sz="2400" b="1" dirty="0">
              <a:solidFill>
                <a:schemeClr val="hlink"/>
              </a:solidFill>
              <a:cs typeface="B Zar" pitchFamily="2" charset="-78"/>
            </a:endParaRPr>
          </a:p>
          <a:p>
            <a:pPr algn="r" rtl="1" eaLnBrk="1" hangingPunct="1">
              <a:buFontTx/>
              <a:buBlip>
                <a:blip r:embed="rId2"/>
              </a:buBlip>
              <a:defRPr/>
            </a:pPr>
            <a:r>
              <a:rPr lang="fa-IR" sz="2400" b="1" dirty="0">
                <a:solidFill>
                  <a:schemeClr val="hlink"/>
                </a:solidFill>
                <a:cs typeface="B Zar" pitchFamily="2" charset="-78"/>
              </a:rPr>
              <a:t> اعلام نتيجه درمان بيمار به پزشك هماهنگ كننده سل</a:t>
            </a:r>
            <a:endParaRPr lang="en-US" sz="2400" b="1" dirty="0">
              <a:solidFill>
                <a:schemeClr val="hlink"/>
              </a:solidFill>
              <a:cs typeface="B Zar" pitchFamily="2" charset="-7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274638"/>
            <a:ext cx="7929563" cy="411162"/>
          </a:xfrm>
        </p:spPr>
        <p:txBody>
          <a:bodyPr>
            <a:normAutofit fontScale="90000"/>
          </a:bodyPr>
          <a:lstStyle/>
          <a:p>
            <a:pPr eaLnBrk="1" hangingPunct="1"/>
            <a:br>
              <a:rPr lang="en-US" sz="2800" b="1" dirty="0">
                <a:cs typeface="B Titr" pitchFamily="2" charset="-78"/>
              </a:rPr>
            </a:br>
            <a:r>
              <a:rPr lang="ar-SA" sz="2800" b="1" dirty="0">
                <a:cs typeface="B Titr" pitchFamily="2" charset="-78"/>
              </a:rPr>
              <a:t>پيگيري اطرافيان بيمار: </a:t>
            </a:r>
            <a:br>
              <a:rPr lang="en-US" sz="2800" dirty="0">
                <a:cs typeface="B Titr" pitchFamily="2" charset="-78"/>
              </a:rPr>
            </a:br>
            <a:endParaRPr lang="en-US" sz="2800" dirty="0">
              <a:cs typeface="B Titr" pitchFamily="2" charset="-78"/>
            </a:endParaRPr>
          </a:p>
        </p:txBody>
      </p:sp>
      <p:sp>
        <p:nvSpPr>
          <p:cNvPr id="28675" name="Rectangle 3"/>
          <p:cNvSpPr>
            <a:spLocks noGrp="1" noChangeArrowheads="1"/>
          </p:cNvSpPr>
          <p:nvPr>
            <p:ph idx="1"/>
          </p:nvPr>
        </p:nvSpPr>
        <p:spPr>
          <a:xfrm>
            <a:off x="304800" y="838200"/>
            <a:ext cx="8534400" cy="5410200"/>
          </a:xfrm>
        </p:spPr>
        <p:txBody>
          <a:bodyPr>
            <a:normAutofit/>
          </a:bodyPr>
          <a:lstStyle/>
          <a:p>
            <a:pPr algn="just" rtl="1" eaLnBrk="1" hangingPunct="1">
              <a:lnSpc>
                <a:spcPct val="80000"/>
              </a:lnSpc>
              <a:buClr>
                <a:schemeClr val="tx1"/>
              </a:buClr>
              <a:buNone/>
            </a:pPr>
            <a:r>
              <a:rPr lang="fa-IR" b="1" dirty="0">
                <a:solidFill>
                  <a:srgbClr val="FF0000"/>
                </a:solidFill>
                <a:cs typeface="B Kamran" pitchFamily="2" charset="-78"/>
              </a:rPr>
              <a:t>1- معرفي كليه افراد خانواده فرد مسلول به پزشك:</a:t>
            </a:r>
          </a:p>
          <a:p>
            <a:pPr algn="just" rtl="1" eaLnBrk="1" hangingPunct="1">
              <a:lnSpc>
                <a:spcPct val="80000"/>
              </a:lnSpc>
              <a:buClr>
                <a:schemeClr val="tx1"/>
              </a:buClr>
              <a:buNone/>
            </a:pPr>
            <a:r>
              <a:rPr lang="ar-SA" b="1" dirty="0">
                <a:cs typeface="B Kamran" pitchFamily="2" charset="-78"/>
              </a:rPr>
              <a:t>اطرافيان بيمار مبتلا به سل ريوي با اسمير خلط مثبت نياز به بررسي به صورت فعال دارند </a:t>
            </a:r>
            <a:r>
              <a:rPr lang="fa-IR" b="1" dirty="0">
                <a:cs typeface="B Kamran" pitchFamily="2" charset="-78"/>
              </a:rPr>
              <a:t>یعنی </a:t>
            </a:r>
            <a:r>
              <a:rPr lang="ar-SA" b="1" dirty="0">
                <a:cs typeface="B Kamran" pitchFamily="2" charset="-78"/>
              </a:rPr>
              <a:t>کلیه افراد خانواده جهت معاینه و اخذ شرح حال به پزشک معرفی </a:t>
            </a:r>
            <a:r>
              <a:rPr lang="fa-IR" b="1" dirty="0">
                <a:cs typeface="B Kamran" pitchFamily="2" charset="-78"/>
              </a:rPr>
              <a:t>شوند.</a:t>
            </a:r>
            <a:endParaRPr lang="en-US" b="1" dirty="0">
              <a:cs typeface="B Kamran" pitchFamily="2" charset="-78"/>
            </a:endParaRPr>
          </a:p>
          <a:p>
            <a:pPr algn="just" rtl="1" eaLnBrk="1" hangingPunct="1">
              <a:lnSpc>
                <a:spcPct val="80000"/>
              </a:lnSpc>
              <a:buClr>
                <a:schemeClr val="tx1"/>
              </a:buClr>
              <a:buNone/>
            </a:pPr>
            <a:r>
              <a:rPr lang="fa-IR" b="1" dirty="0">
                <a:solidFill>
                  <a:srgbClr val="FF0000"/>
                </a:solidFill>
                <a:cs typeface="B Kamran" pitchFamily="2" charset="-78"/>
              </a:rPr>
              <a:t>2- </a:t>
            </a:r>
            <a:r>
              <a:rPr lang="ar-SA" b="1" dirty="0">
                <a:solidFill>
                  <a:srgbClr val="FF0000"/>
                </a:solidFill>
                <a:cs typeface="B Kamran" pitchFamily="2" charset="-78"/>
              </a:rPr>
              <a:t>پيگيري بالغين:</a:t>
            </a:r>
            <a:endParaRPr lang="fa-IR" b="1" dirty="0">
              <a:solidFill>
                <a:srgbClr val="FF0000"/>
              </a:solidFill>
              <a:cs typeface="B Kamran" pitchFamily="2" charset="-78"/>
            </a:endParaRPr>
          </a:p>
          <a:p>
            <a:pPr algn="just" rtl="1" eaLnBrk="1" hangingPunct="1">
              <a:lnSpc>
                <a:spcPct val="80000"/>
              </a:lnSpc>
              <a:buClr>
                <a:schemeClr val="tx1"/>
              </a:buClr>
              <a:buNone/>
            </a:pPr>
            <a:r>
              <a:rPr lang="fa-IR" b="1" dirty="0">
                <a:cs typeface="B Kamran" pitchFamily="2" charset="-78"/>
              </a:rPr>
              <a:t> </a:t>
            </a:r>
            <a:r>
              <a:rPr lang="ar-SA" b="1" dirty="0">
                <a:cs typeface="B Kamran" pitchFamily="2" charset="-78"/>
              </a:rPr>
              <a:t>در صورتيكه فردي دچار سرفه باشد بايد بعنوان مورد مشكوك به سل تحت بررسي قرار گيرد و سه نمونه خلط جهت آزمايش از وي تهيه گردد.</a:t>
            </a:r>
            <a:endParaRPr lang="fa-IR" b="1" dirty="0">
              <a:cs typeface="B Kamran" pitchFamily="2" charset="-78"/>
            </a:endParaRPr>
          </a:p>
          <a:p>
            <a:pPr algn="just" rtl="1" eaLnBrk="1" hangingPunct="1">
              <a:lnSpc>
                <a:spcPct val="80000"/>
              </a:lnSpc>
              <a:buClr>
                <a:schemeClr val="tx1"/>
              </a:buClr>
              <a:buNone/>
            </a:pPr>
            <a:r>
              <a:rPr lang="fa-IR" b="1" dirty="0">
                <a:solidFill>
                  <a:srgbClr val="FF0000"/>
                </a:solidFill>
                <a:cs typeface="B Kamran" pitchFamily="2" charset="-78"/>
              </a:rPr>
              <a:t>3- آموزش به اطرافيان بيمار مسلول: </a:t>
            </a:r>
          </a:p>
          <a:p>
            <a:pPr algn="just" rtl="1" eaLnBrk="1" hangingPunct="1">
              <a:lnSpc>
                <a:spcPct val="80000"/>
              </a:lnSpc>
              <a:buClr>
                <a:schemeClr val="tx1"/>
              </a:buClr>
              <a:buNone/>
            </a:pPr>
            <a:r>
              <a:rPr lang="fa-IR" b="1" dirty="0">
                <a:cs typeface="B Kamran" pitchFamily="2" charset="-78"/>
              </a:rPr>
              <a:t> ا</a:t>
            </a:r>
            <a:r>
              <a:rPr lang="ar-SA" b="1" dirty="0">
                <a:cs typeface="B Kamran" pitchFamily="2" charset="-78"/>
              </a:rPr>
              <a:t>گر اطرافيان علايم خاصي در اين زمينه نداشته باشند ضمن آموزش علايم بيماري كافي است به آنها يادآور شد تا در صورت احساس ناراحتي مراجعه نمايند. توصيه مي شود كه يك ماه بعد نيز اين افراد مورد معاينه مجدد قرار گيرند.</a:t>
            </a:r>
            <a:endParaRPr lang="fa-IR" b="1" dirty="0">
              <a:cs typeface="B Kamra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linds(horizontal)">
                                      <p:cBhvr>
                                        <p:cTn id="7" dur="500"/>
                                        <p:tgtEl>
                                          <p:spTgt spid="2867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blinds(horizontal)">
                                      <p:cBhvr>
                                        <p:cTn id="12" dur="500"/>
                                        <p:tgtEl>
                                          <p:spTgt spid="286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Effect transition="in" filter="blinds(horizontal)">
                                      <p:cBhvr>
                                        <p:cTn id="17" dur="500"/>
                                        <p:tgtEl>
                                          <p:spTgt spid="286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blinds(horizontal)">
                                      <p:cBhvr>
                                        <p:cTn id="22" dur="500"/>
                                        <p:tgtEl>
                                          <p:spTgt spid="286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Effect transition="in" filter="blinds(horizontal)">
                                      <p:cBhvr>
                                        <p:cTn id="27" dur="500"/>
                                        <p:tgtEl>
                                          <p:spTgt spid="286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8675">
                                            <p:txEl>
                                              <p:pRg st="4" end="4"/>
                                            </p:txEl>
                                          </p:spTgt>
                                        </p:tgtEl>
                                        <p:attrNameLst>
                                          <p:attrName>style.visibility</p:attrName>
                                        </p:attrNameLst>
                                      </p:cBhvr>
                                      <p:to>
                                        <p:strVal val="visible"/>
                                      </p:to>
                                    </p:set>
                                    <p:animEffect transition="in" filter="blinds(horizontal)">
                                      <p:cBhvr>
                                        <p:cTn id="32" dur="500"/>
                                        <p:tgtEl>
                                          <p:spTgt spid="286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Effect transition="in" filter="blinds(horizontal)">
                                      <p:cBhvr>
                                        <p:cTn id="37" dur="500"/>
                                        <p:tgtEl>
                                          <p:spTgt spid="286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274638"/>
            <a:ext cx="7929563" cy="411162"/>
          </a:xfrm>
        </p:spPr>
        <p:txBody>
          <a:bodyPr>
            <a:normAutofit fontScale="90000"/>
          </a:bodyPr>
          <a:lstStyle/>
          <a:p>
            <a:pPr eaLnBrk="1" hangingPunct="1"/>
            <a:br>
              <a:rPr lang="en-US" sz="2800" b="1" dirty="0">
                <a:cs typeface="B Titr" pitchFamily="2" charset="-78"/>
              </a:rPr>
            </a:br>
            <a:r>
              <a:rPr lang="ar-SA" sz="2800" b="1" dirty="0">
                <a:cs typeface="B Titr" pitchFamily="2" charset="-78"/>
              </a:rPr>
              <a:t>پيگيري اطرافيان بيمار: </a:t>
            </a:r>
            <a:br>
              <a:rPr lang="en-US" sz="2800" dirty="0">
                <a:cs typeface="B Titr" pitchFamily="2" charset="-78"/>
              </a:rPr>
            </a:br>
            <a:endParaRPr lang="en-US" sz="2800" dirty="0">
              <a:cs typeface="B Titr" pitchFamily="2" charset="-78"/>
            </a:endParaRPr>
          </a:p>
        </p:txBody>
      </p:sp>
      <p:sp>
        <p:nvSpPr>
          <p:cNvPr id="28675" name="Rectangle 3"/>
          <p:cNvSpPr>
            <a:spLocks noGrp="1" noChangeArrowheads="1"/>
          </p:cNvSpPr>
          <p:nvPr>
            <p:ph idx="1"/>
          </p:nvPr>
        </p:nvSpPr>
        <p:spPr>
          <a:xfrm>
            <a:off x="304800" y="838200"/>
            <a:ext cx="8534400" cy="5410200"/>
          </a:xfrm>
        </p:spPr>
        <p:txBody>
          <a:bodyPr>
            <a:normAutofit/>
          </a:bodyPr>
          <a:lstStyle/>
          <a:p>
            <a:pPr algn="just" rtl="1" eaLnBrk="1" hangingPunct="1">
              <a:lnSpc>
                <a:spcPct val="80000"/>
              </a:lnSpc>
              <a:buClr>
                <a:schemeClr val="tx1"/>
              </a:buClr>
              <a:buNone/>
            </a:pPr>
            <a:r>
              <a:rPr lang="fa-IR" b="1" dirty="0">
                <a:solidFill>
                  <a:srgbClr val="FF0000"/>
                </a:solidFill>
                <a:cs typeface="B Kamran" pitchFamily="2" charset="-78"/>
              </a:rPr>
              <a:t>4- </a:t>
            </a:r>
            <a:r>
              <a:rPr lang="ar-SA" b="1" dirty="0">
                <a:solidFill>
                  <a:srgbClr val="FF0000"/>
                </a:solidFill>
                <a:cs typeface="B Kamran" pitchFamily="2" charset="-78"/>
              </a:rPr>
              <a:t>پيگيري كود</a:t>
            </a:r>
            <a:r>
              <a:rPr lang="fa-IR" b="1" dirty="0">
                <a:solidFill>
                  <a:srgbClr val="FF0000"/>
                </a:solidFill>
                <a:cs typeface="B Kamran" pitchFamily="2" charset="-78"/>
              </a:rPr>
              <a:t>كان</a:t>
            </a:r>
            <a:r>
              <a:rPr lang="ar-SA" b="1" dirty="0">
                <a:solidFill>
                  <a:srgbClr val="FF0000"/>
                </a:solidFill>
                <a:cs typeface="B Kamran" pitchFamily="2" charset="-78"/>
              </a:rPr>
              <a:t>:</a:t>
            </a:r>
            <a:endParaRPr lang="fa-IR" b="1" dirty="0">
              <a:solidFill>
                <a:srgbClr val="FF0000"/>
              </a:solidFill>
              <a:cs typeface="B Kamran" pitchFamily="2" charset="-78"/>
            </a:endParaRPr>
          </a:p>
          <a:p>
            <a:pPr algn="just" rtl="1" eaLnBrk="1" hangingPunct="1">
              <a:lnSpc>
                <a:spcPct val="80000"/>
              </a:lnSpc>
              <a:buClr>
                <a:schemeClr val="tx1"/>
              </a:buClr>
              <a:buNone/>
            </a:pPr>
            <a:r>
              <a:rPr lang="fa-IR" sz="2000" dirty="0"/>
              <a:t> </a:t>
            </a:r>
            <a:r>
              <a:rPr lang="ar-SA" sz="2800" b="1" dirty="0">
                <a:cs typeface="B Kamran" pitchFamily="2" charset="-78"/>
              </a:rPr>
              <a:t>كليه كود</a:t>
            </a:r>
            <a:r>
              <a:rPr lang="fa-IR" sz="2800" b="1" dirty="0">
                <a:cs typeface="B Kamran" pitchFamily="2" charset="-78"/>
              </a:rPr>
              <a:t>كان </a:t>
            </a:r>
            <a:r>
              <a:rPr lang="ar-SA" sz="2800" b="1" dirty="0">
                <a:cs typeface="B Kamran" pitchFamily="2" charset="-78"/>
              </a:rPr>
              <a:t>بويژه كودكان كمتر از 6 سال كه واجد 3 معيار از معيارهاي پنجگانه تشخيصي سل اطفال</a:t>
            </a:r>
            <a:r>
              <a:rPr lang="fa-IR" sz="2800" b="1" dirty="0">
                <a:cs typeface="B Kamran" pitchFamily="2" charset="-78"/>
              </a:rPr>
              <a:t>:</a:t>
            </a:r>
          </a:p>
          <a:p>
            <a:pPr algn="just" rtl="1" eaLnBrk="1" hangingPunct="1">
              <a:lnSpc>
                <a:spcPct val="80000"/>
              </a:lnSpc>
              <a:buClr>
                <a:schemeClr val="tx1"/>
              </a:buClr>
              <a:buFont typeface="Wingdings" pitchFamily="2" charset="2"/>
              <a:buChar char="§"/>
            </a:pPr>
            <a:r>
              <a:rPr lang="ar-SA" sz="2800" b="1" dirty="0">
                <a:cs typeface="B Kamran" pitchFamily="2" charset="-78"/>
              </a:rPr>
              <a:t>سابقه تماس نزديك با فرد مبتلا به سل ريوي اسمير مثبت</a:t>
            </a:r>
            <a:endParaRPr lang="fa-IR" sz="2800" b="1" dirty="0">
              <a:cs typeface="B Kamran" pitchFamily="2" charset="-78"/>
            </a:endParaRPr>
          </a:p>
          <a:p>
            <a:pPr algn="just" rtl="1" eaLnBrk="1" hangingPunct="1">
              <a:lnSpc>
                <a:spcPct val="80000"/>
              </a:lnSpc>
              <a:buClr>
                <a:schemeClr val="tx1"/>
              </a:buClr>
              <a:buFont typeface="Wingdings" pitchFamily="2" charset="2"/>
              <a:buChar char="§"/>
            </a:pPr>
            <a:r>
              <a:rPr lang="ar-SA" sz="2800" b="1" dirty="0">
                <a:cs typeface="B Kamran" pitchFamily="2" charset="-78"/>
              </a:rPr>
              <a:t>وجود علايم باليني</a:t>
            </a:r>
            <a:endParaRPr lang="fa-IR" sz="2800" b="1" dirty="0">
              <a:cs typeface="B Kamran" pitchFamily="2" charset="-78"/>
            </a:endParaRPr>
          </a:p>
          <a:p>
            <a:pPr algn="just" rtl="1" eaLnBrk="1" hangingPunct="1">
              <a:lnSpc>
                <a:spcPct val="80000"/>
              </a:lnSpc>
              <a:buClr>
                <a:schemeClr val="tx1"/>
              </a:buClr>
              <a:buFont typeface="Wingdings" pitchFamily="2" charset="2"/>
              <a:buChar char="§"/>
            </a:pPr>
            <a:r>
              <a:rPr lang="ar-SA" sz="2800" b="1" dirty="0">
                <a:cs typeface="B Kamran" pitchFamily="2" charset="-78"/>
              </a:rPr>
              <a:t>تست توبركولين مثبت</a:t>
            </a:r>
            <a:endParaRPr lang="fa-IR" sz="2800" b="1" dirty="0">
              <a:cs typeface="B Kamran" pitchFamily="2" charset="-78"/>
            </a:endParaRPr>
          </a:p>
          <a:p>
            <a:pPr algn="just" rtl="1" eaLnBrk="1" hangingPunct="1">
              <a:lnSpc>
                <a:spcPct val="80000"/>
              </a:lnSpc>
              <a:buClr>
                <a:schemeClr val="tx1"/>
              </a:buClr>
              <a:buFont typeface="Wingdings" pitchFamily="2" charset="2"/>
              <a:buChar char="§"/>
            </a:pPr>
            <a:r>
              <a:rPr lang="ar-SA" sz="2800" b="1" dirty="0">
                <a:cs typeface="B Kamran" pitchFamily="2" charset="-78"/>
              </a:rPr>
              <a:t>راديوگرافي مشكوك ريه</a:t>
            </a:r>
            <a:endParaRPr lang="fa-IR" sz="2800" b="1" dirty="0">
              <a:cs typeface="B Kamran" pitchFamily="2" charset="-78"/>
            </a:endParaRPr>
          </a:p>
          <a:p>
            <a:pPr algn="just" rtl="1" eaLnBrk="1" hangingPunct="1">
              <a:lnSpc>
                <a:spcPct val="80000"/>
              </a:lnSpc>
              <a:buClr>
                <a:schemeClr val="tx1"/>
              </a:buClr>
              <a:buFont typeface="Wingdings" pitchFamily="2" charset="2"/>
              <a:buChar char="§"/>
            </a:pPr>
            <a:r>
              <a:rPr lang="ar-SA" sz="2800" b="1" dirty="0">
                <a:cs typeface="B Kamran" pitchFamily="2" charset="-78"/>
              </a:rPr>
              <a:t>خلط يا شيره معده مثبت از نظر </a:t>
            </a:r>
            <a:r>
              <a:rPr lang="en-US" sz="2800" b="1" dirty="0">
                <a:cs typeface="B Kamran" pitchFamily="2" charset="-78"/>
              </a:rPr>
              <a:t>AFB</a:t>
            </a:r>
          </a:p>
          <a:p>
            <a:pPr algn="just" rtl="1" eaLnBrk="1" hangingPunct="1">
              <a:lnSpc>
                <a:spcPct val="80000"/>
              </a:lnSpc>
              <a:buClr>
                <a:schemeClr val="tx1"/>
              </a:buClr>
              <a:buFont typeface="Wingdings" pitchFamily="2" charset="2"/>
              <a:buNone/>
            </a:pPr>
            <a:r>
              <a:rPr lang="ar-SA" sz="2800" b="1" dirty="0">
                <a:cs typeface="B Kamran" pitchFamily="2" charset="-78"/>
              </a:rPr>
              <a:t>بعنوان بيمار مبتلا به سل تحت معالجه قرار گيرند</a:t>
            </a:r>
            <a:endParaRPr lang="en-US" sz="2800" b="1" dirty="0">
              <a:cs typeface="B Kamran" pitchFamily="2" charset="-78"/>
            </a:endParaRPr>
          </a:p>
          <a:p>
            <a:pPr algn="just" rtl="1" eaLnBrk="1" hangingPunct="1">
              <a:lnSpc>
                <a:spcPct val="80000"/>
              </a:lnSpc>
              <a:buClr>
                <a:schemeClr val="tx1"/>
              </a:buClr>
              <a:buFont typeface="Wingdings" pitchFamily="2" charset="2"/>
              <a:buNone/>
            </a:pPr>
            <a:r>
              <a:rPr lang="ar-SA" sz="2800" b="1" dirty="0">
                <a:cs typeface="B Kamran" pitchFamily="2" charset="-78"/>
              </a:rPr>
              <a:t>در غير اين صورت كليه كودكان كمتر از 6سالي كه فقط در معرض تماس بوده اند بايد مطابق الگوي مورد بررسي و در صورت لزوم تحت درمان پيشگيري قرار داده شوند. </a:t>
            </a:r>
            <a:endParaRPr lang="fa-IR" sz="2800" b="1" dirty="0">
              <a:cs typeface="B Kamra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linds(horizontal)">
                                      <p:cBhvr>
                                        <p:cTn id="7" dur="500"/>
                                        <p:tgtEl>
                                          <p:spTgt spid="2867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blinds(horizontal)">
                                      <p:cBhvr>
                                        <p:cTn id="12" dur="500"/>
                                        <p:tgtEl>
                                          <p:spTgt spid="286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Effect transition="in" filter="blinds(horizontal)">
                                      <p:cBhvr>
                                        <p:cTn id="17" dur="500"/>
                                        <p:tgtEl>
                                          <p:spTgt spid="286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blinds(horizontal)">
                                      <p:cBhvr>
                                        <p:cTn id="22" dur="500"/>
                                        <p:tgtEl>
                                          <p:spTgt spid="286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Effect transition="in" filter="blinds(horizontal)">
                                      <p:cBhvr>
                                        <p:cTn id="27" dur="500"/>
                                        <p:tgtEl>
                                          <p:spTgt spid="286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8675">
                                            <p:txEl>
                                              <p:pRg st="4" end="4"/>
                                            </p:txEl>
                                          </p:spTgt>
                                        </p:tgtEl>
                                        <p:attrNameLst>
                                          <p:attrName>style.visibility</p:attrName>
                                        </p:attrNameLst>
                                      </p:cBhvr>
                                      <p:to>
                                        <p:strVal val="visible"/>
                                      </p:to>
                                    </p:set>
                                    <p:animEffect transition="in" filter="blinds(horizontal)">
                                      <p:cBhvr>
                                        <p:cTn id="32" dur="500"/>
                                        <p:tgtEl>
                                          <p:spTgt spid="286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Effect transition="in" filter="blinds(horizontal)">
                                      <p:cBhvr>
                                        <p:cTn id="37" dur="500"/>
                                        <p:tgtEl>
                                          <p:spTgt spid="2867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8675">
                                            <p:txEl>
                                              <p:pRg st="6" end="6"/>
                                            </p:txEl>
                                          </p:spTgt>
                                        </p:tgtEl>
                                        <p:attrNameLst>
                                          <p:attrName>style.visibility</p:attrName>
                                        </p:attrNameLst>
                                      </p:cBhvr>
                                      <p:to>
                                        <p:strVal val="visible"/>
                                      </p:to>
                                    </p:set>
                                    <p:animEffect transition="in" filter="blinds(horizontal)">
                                      <p:cBhvr>
                                        <p:cTn id="42" dur="500"/>
                                        <p:tgtEl>
                                          <p:spTgt spid="2867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8675">
                                            <p:txEl>
                                              <p:pRg st="7" end="7"/>
                                            </p:txEl>
                                          </p:spTgt>
                                        </p:tgtEl>
                                        <p:attrNameLst>
                                          <p:attrName>style.visibility</p:attrName>
                                        </p:attrNameLst>
                                      </p:cBhvr>
                                      <p:to>
                                        <p:strVal val="visible"/>
                                      </p:to>
                                    </p:set>
                                    <p:animEffect transition="in" filter="blinds(horizontal)">
                                      <p:cBhvr>
                                        <p:cTn id="47" dur="500"/>
                                        <p:tgtEl>
                                          <p:spTgt spid="28675">
                                            <p:txEl>
                                              <p:pRg st="7" end="7"/>
                                            </p:txEl>
                                          </p:spTgt>
                                        </p:tgtEl>
                                      </p:cBhvr>
                                    </p:animEffect>
                                  </p:childTnLst>
                                </p:cTn>
                              </p:par>
                              <p:par>
                                <p:cTn id="48" presetID="3" presetClass="entr" presetSubtype="10" fill="hold" nodeType="withEffect">
                                  <p:stCondLst>
                                    <p:cond delay="0"/>
                                  </p:stCondLst>
                                  <p:childTnLst>
                                    <p:set>
                                      <p:cBhvr>
                                        <p:cTn id="49" dur="1" fill="hold">
                                          <p:stCondLst>
                                            <p:cond delay="0"/>
                                          </p:stCondLst>
                                        </p:cTn>
                                        <p:tgtEl>
                                          <p:spTgt spid="28675">
                                            <p:txEl>
                                              <p:pRg st="8" end="8"/>
                                            </p:txEl>
                                          </p:spTgt>
                                        </p:tgtEl>
                                        <p:attrNameLst>
                                          <p:attrName>style.visibility</p:attrName>
                                        </p:attrNameLst>
                                      </p:cBhvr>
                                      <p:to>
                                        <p:strVal val="visible"/>
                                      </p:to>
                                    </p:set>
                                    <p:animEffect transition="in" filter="blinds(horizontal)">
                                      <p:cBhvr>
                                        <p:cTn id="50" dur="500"/>
                                        <p:tgtEl>
                                          <p:spTgt spid="286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57200" y="277813"/>
            <a:ext cx="8229600" cy="5888037"/>
          </a:xfrm>
        </p:spPr>
        <p:txBody>
          <a:bodyPr/>
          <a:lstStyle/>
          <a:p>
            <a:pPr eaLnBrk="1" hangingPunct="1">
              <a:defRPr/>
            </a:pPr>
            <a:r>
              <a:rPr lang="fa-IR" sz="6000"/>
              <a:t>پیروز باشید</a:t>
            </a:r>
            <a:endParaRPr lang="en-US" sz="6000"/>
          </a:p>
        </p:txBody>
      </p:sp>
      <p:sp>
        <p:nvSpPr>
          <p:cNvPr id="120835" name="Rectangle 3"/>
          <p:cNvSpPr>
            <a:spLocks noGrp="1" noChangeArrowheads="1"/>
          </p:cNvSpPr>
          <p:nvPr>
            <p:ph idx="1"/>
          </p:nvPr>
        </p:nvSpPr>
        <p:spPr/>
        <p:txBody>
          <a:bodyPr/>
          <a:lstStyle/>
          <a:p>
            <a:pPr eaLnBrk="1" hangingPunct="1">
              <a:defRPr/>
            </a:pP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56</a:t>
            </a:fld>
            <a:endParaRPr lang="en-US"/>
          </a:p>
        </p:txBody>
      </p:sp>
      <p:pic>
        <p:nvPicPr>
          <p:cNvPr id="95236" name="Picture 4" descr="C0000517"/>
          <p:cNvPicPr>
            <a:picLocks noChangeAspect="1" noChangeArrowheads="1"/>
          </p:cNvPicPr>
          <p:nvPr/>
        </p:nvPicPr>
        <p:blipFill>
          <a:blip r:embed="rId2" cstate="print"/>
          <a:srcRect/>
          <a:stretch>
            <a:fillRect/>
          </a:stretch>
        </p:blipFill>
        <p:spPr bwMode="auto">
          <a:xfrm>
            <a:off x="533400" y="136524"/>
            <a:ext cx="8153400" cy="6584952"/>
          </a:xfrm>
          <a:prstGeom prst="rect">
            <a:avLst/>
          </a:prstGeom>
          <a:noFill/>
          <a:ln w="9525">
            <a:noFill/>
            <a:miter lim="800000"/>
            <a:headEnd/>
            <a:tailEnd/>
          </a:ln>
        </p:spPr>
      </p:pic>
      <p:sp>
        <p:nvSpPr>
          <p:cNvPr id="5" name="Rectangle 3"/>
          <p:cNvSpPr txBox="1">
            <a:spLocks noChangeArrowheads="1"/>
          </p:cNvSpPr>
          <p:nvPr/>
        </p:nvSpPr>
        <p:spPr>
          <a:xfrm>
            <a:off x="5486400" y="4724400"/>
            <a:ext cx="3657600" cy="9144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3200" b="1" i="0" u="none" strike="noStrike" kern="1200" cap="none" spc="0" normalizeH="0" baseline="0" noProof="0" dirty="0">
                <a:ln>
                  <a:noFill/>
                </a:ln>
                <a:solidFill>
                  <a:schemeClr val="bg1"/>
                </a:solidFill>
                <a:effectLst/>
                <a:uLnTx/>
                <a:uFillTx/>
                <a:latin typeface="+mj-lt"/>
                <a:ea typeface="+mj-ea"/>
                <a:cs typeface="B Titr" pitchFamily="2" charset="-78"/>
              </a:rPr>
              <a:t>خسته نباشيد</a:t>
            </a:r>
            <a:endParaRPr kumimoji="0" lang="en-US" sz="3200" b="1" i="0" u="none" strike="noStrike" kern="1200" cap="none" spc="0" normalizeH="0" baseline="0" noProof="0" dirty="0">
              <a:ln>
                <a:noFill/>
              </a:ln>
              <a:solidFill>
                <a:schemeClr val="bg1"/>
              </a:solidFill>
              <a:effectLst/>
              <a:uLnTx/>
              <a:uFillTx/>
              <a:latin typeface="+mj-lt"/>
              <a:ea typeface="+mj-ea"/>
              <a:cs typeface="B Titr"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solidFill>
                  <a:srgbClr val="FF0000"/>
                </a:solidFill>
                <a:cs typeface="B Titr" pitchFamily="2" charset="-78"/>
              </a:rPr>
              <a:t>علايم ابتلاء به بيماري سل</a:t>
            </a:r>
          </a:p>
        </p:txBody>
      </p:sp>
      <p:sp>
        <p:nvSpPr>
          <p:cNvPr id="3" name="Content Placeholder 2"/>
          <p:cNvSpPr>
            <a:spLocks noGrp="1"/>
          </p:cNvSpPr>
          <p:nvPr>
            <p:ph idx="1"/>
          </p:nvPr>
        </p:nvSpPr>
        <p:spPr>
          <a:xfrm>
            <a:off x="152400" y="990600"/>
            <a:ext cx="8534400" cy="5410200"/>
          </a:xfrm>
        </p:spPr>
        <p:txBody>
          <a:bodyPr>
            <a:normAutofit/>
          </a:bodyPr>
          <a:lstStyle/>
          <a:p>
            <a:pPr marL="457200" indent="-457200" algn="r" rtl="1">
              <a:buNone/>
            </a:pPr>
            <a:r>
              <a:rPr lang="fa-IR" sz="2000" dirty="0">
                <a:cs typeface="B Koodak" pitchFamily="2" charset="-78"/>
              </a:rPr>
              <a:t>در چه مواردي بايد به وجود بيماري سل شك كرد؟</a:t>
            </a:r>
          </a:p>
          <a:p>
            <a:pPr marL="457200" indent="-457200" algn="r" rtl="1">
              <a:buNone/>
            </a:pPr>
            <a:r>
              <a:rPr lang="fa-IR" sz="2000" u="sng" dirty="0">
                <a:solidFill>
                  <a:srgbClr val="FF0000"/>
                </a:solidFill>
                <a:cs typeface="B Koodak" pitchFamily="2" charset="-78"/>
              </a:rPr>
              <a:t>شايع ترين علامت ابتلا به سل: </a:t>
            </a:r>
          </a:p>
          <a:p>
            <a:pPr marL="457200" indent="-457200" algn="r" rtl="1">
              <a:buFontTx/>
              <a:buChar char="-"/>
            </a:pPr>
            <a:r>
              <a:rPr lang="fa-IR" sz="2000" dirty="0">
                <a:cs typeface="B Koodak" pitchFamily="2" charset="-78"/>
              </a:rPr>
              <a:t>سرفه پايدار به مدت دو هفته يا بيشتر معمولاً همراه با خلط</a:t>
            </a:r>
          </a:p>
          <a:p>
            <a:pPr marL="457200" indent="-457200" algn="r" rtl="1">
              <a:buFontTx/>
              <a:buChar char="-"/>
            </a:pPr>
            <a:r>
              <a:rPr lang="fa-IR" sz="2000" dirty="0">
                <a:cs typeface="B Koodak" pitchFamily="2" charset="-78"/>
              </a:rPr>
              <a:t>ساير علايم تنفسي نظير تنگي نفس- دردقفسه سينه يا پشت- خلط خوني</a:t>
            </a:r>
          </a:p>
          <a:p>
            <a:pPr marL="457200" indent="-457200" algn="r" rtl="1">
              <a:buFontTx/>
              <a:buChar char="-"/>
            </a:pPr>
            <a:endParaRPr lang="fa-IR" sz="2000" dirty="0">
              <a:cs typeface="B Koodak" pitchFamily="2" charset="-78"/>
            </a:endParaRPr>
          </a:p>
          <a:p>
            <a:pPr marL="457200" indent="-457200" algn="r" rtl="1">
              <a:buNone/>
            </a:pPr>
            <a:r>
              <a:rPr lang="fa-IR" sz="2000" u="sng" dirty="0">
                <a:cs typeface="B Koodak" pitchFamily="2" charset="-78"/>
              </a:rPr>
              <a:t>ساير علايم عمومي و مشترك در بيماري سل:</a:t>
            </a:r>
          </a:p>
          <a:p>
            <a:pPr marL="457200" indent="-457200" algn="r" rtl="1">
              <a:buFontTx/>
              <a:buChar char="-"/>
            </a:pPr>
            <a:r>
              <a:rPr lang="fa-IR" sz="2000" dirty="0">
                <a:cs typeface="B Koodak" pitchFamily="2" charset="-78"/>
              </a:rPr>
              <a:t>تب</a:t>
            </a:r>
          </a:p>
          <a:p>
            <a:pPr marL="457200" indent="-457200" algn="r" rtl="1">
              <a:buFontTx/>
              <a:buChar char="-"/>
            </a:pPr>
            <a:r>
              <a:rPr lang="fa-IR" sz="2000" dirty="0">
                <a:cs typeface="B Koodak" pitchFamily="2" charset="-78"/>
              </a:rPr>
              <a:t>كاهش اشتها</a:t>
            </a:r>
          </a:p>
          <a:p>
            <a:pPr marL="457200" indent="-457200" algn="r" rtl="1">
              <a:buFontTx/>
              <a:buChar char="-"/>
            </a:pPr>
            <a:r>
              <a:rPr lang="fa-IR" sz="2000" dirty="0">
                <a:cs typeface="B Koodak" pitchFamily="2" charset="-78"/>
              </a:rPr>
              <a:t>كاهش وزن</a:t>
            </a:r>
          </a:p>
          <a:p>
            <a:pPr marL="457200" indent="-457200" algn="r" rtl="1">
              <a:buFontTx/>
              <a:buChar char="-"/>
            </a:pPr>
            <a:r>
              <a:rPr lang="fa-IR" sz="2000" dirty="0">
                <a:cs typeface="B Koodak" pitchFamily="2" charset="-78"/>
              </a:rPr>
              <a:t>بي حالي </a:t>
            </a:r>
          </a:p>
          <a:p>
            <a:pPr marL="457200" indent="-457200" algn="r" rtl="1">
              <a:buFontTx/>
              <a:buChar char="-"/>
            </a:pPr>
            <a:r>
              <a:rPr lang="fa-IR" sz="2000" dirty="0">
                <a:cs typeface="B Koodak" pitchFamily="2" charset="-78"/>
              </a:rPr>
              <a:t>تعريق شبانه</a:t>
            </a:r>
          </a:p>
          <a:p>
            <a:pPr marL="457200" indent="-457200" algn="r" rtl="1">
              <a:buFontTx/>
              <a:buChar char="-"/>
            </a:pPr>
            <a:r>
              <a:rPr lang="fa-IR" sz="2000" dirty="0">
                <a:cs typeface="B Koodak" pitchFamily="2" charset="-78"/>
              </a:rPr>
              <a:t>خستگي زودرس</a:t>
            </a:r>
          </a:p>
          <a:p>
            <a:pPr marL="457200" indent="-457200" algn="r" rtl="1">
              <a:buFontTx/>
              <a:buChar char="-"/>
            </a:pPr>
            <a:r>
              <a:rPr lang="fa-IR" sz="2000" dirty="0">
                <a:cs typeface="B Koodak" pitchFamily="2" charset="-78"/>
              </a:rPr>
              <a:t>ضعف عمومي</a:t>
            </a:r>
          </a:p>
          <a:p>
            <a:pPr marL="457200" indent="-457200" algn="r" rtl="1">
              <a:buFontTx/>
              <a:buChar char="-"/>
            </a:pPr>
            <a:endParaRPr lang="fa-IR" sz="2000" dirty="0">
              <a:cs typeface="B Koodak" pitchFamily="2" charset="-78"/>
            </a:endParaRPr>
          </a:p>
          <a:p>
            <a:pPr marL="457200" indent="-457200" algn="r" rtl="1">
              <a:buNone/>
            </a:pPr>
            <a:endParaRPr lang="fa-IR" sz="2000" dirty="0">
              <a:cs typeface="B Koodak"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solidFill>
                  <a:srgbClr val="FF0000"/>
                </a:solidFill>
                <a:cs typeface="B Titr" pitchFamily="2" charset="-78"/>
              </a:rPr>
              <a:t>علایم سل خارج ریوی</a:t>
            </a:r>
          </a:p>
        </p:txBody>
      </p:sp>
      <p:sp>
        <p:nvSpPr>
          <p:cNvPr id="3" name="Content Placeholder 2"/>
          <p:cNvSpPr>
            <a:spLocks noGrp="1"/>
          </p:cNvSpPr>
          <p:nvPr>
            <p:ph idx="1"/>
          </p:nvPr>
        </p:nvSpPr>
        <p:spPr>
          <a:xfrm>
            <a:off x="457200" y="990600"/>
            <a:ext cx="8229600" cy="5410200"/>
          </a:xfrm>
        </p:spPr>
        <p:txBody>
          <a:bodyPr>
            <a:normAutofit/>
          </a:bodyPr>
          <a:lstStyle/>
          <a:p>
            <a:pPr marL="457200" indent="-457200" algn="r" rtl="1">
              <a:buNone/>
            </a:pPr>
            <a:endParaRPr lang="fa-IR" sz="2000" dirty="0">
              <a:cs typeface="B Koodak" pitchFamily="2" charset="-78"/>
            </a:endParaRPr>
          </a:p>
          <a:p>
            <a:pPr marL="457200" indent="-457200" algn="r" rtl="1">
              <a:buNone/>
            </a:pPr>
            <a:r>
              <a:rPr lang="fa-IR" sz="2000" dirty="0">
                <a:cs typeface="B Koodak" pitchFamily="2" charset="-78"/>
              </a:rPr>
              <a:t>علایم سل خارج ریوی بستگی به عضو مبتلا دارد مثلاً:</a:t>
            </a:r>
          </a:p>
          <a:p>
            <a:pPr marL="457200" indent="-457200" algn="r" rtl="1">
              <a:buFontTx/>
              <a:buChar char="-"/>
            </a:pPr>
            <a:r>
              <a:rPr lang="fa-IR" sz="2000" dirty="0">
                <a:cs typeface="B Koodak" pitchFamily="2" charset="-78"/>
              </a:rPr>
              <a:t>درد قفسه سينه و تنگي نفس در سل پلور</a:t>
            </a:r>
          </a:p>
          <a:p>
            <a:pPr marL="457200" indent="-457200" algn="r" rtl="1">
              <a:buFontTx/>
              <a:buChar char="-"/>
            </a:pPr>
            <a:r>
              <a:rPr lang="fa-IR" sz="2000" dirty="0">
                <a:cs typeface="B Koodak" pitchFamily="2" charset="-78"/>
              </a:rPr>
              <a:t>بزرگ شدن و احياناً خروج چرك از گره هاي لنفاوي سلي</a:t>
            </a:r>
          </a:p>
          <a:p>
            <a:pPr marL="457200" indent="-457200" algn="r" rtl="1">
              <a:buFontTx/>
              <a:buChar char="-"/>
            </a:pPr>
            <a:r>
              <a:rPr lang="fa-IR" sz="2000" dirty="0">
                <a:cs typeface="B Koodak" pitchFamily="2" charset="-78"/>
              </a:rPr>
              <a:t>درد و تورم در سل مفصلي و تغيير شكل در سل استخوان ها (مانند زاويه دار شدن ستون فقرات و اختلال حركتي در اندامها)</a:t>
            </a:r>
          </a:p>
          <a:p>
            <a:pPr marL="457200" indent="-457200" algn="r" rtl="1">
              <a:buFontTx/>
              <a:buChar char="-"/>
            </a:pPr>
            <a:r>
              <a:rPr lang="fa-IR" sz="2000" dirty="0">
                <a:cs typeface="B Koodak" pitchFamily="2" charset="-78"/>
              </a:rPr>
              <a:t>سردرد، تب و سفتي گردن در مننژيت سلي</a:t>
            </a:r>
          </a:p>
          <a:p>
            <a:pPr marL="457200" indent="-457200" algn="r" rtl="1">
              <a:buFontTx/>
              <a:buChar char="-"/>
            </a:pPr>
            <a:r>
              <a:rPr lang="fa-IR" sz="2000" dirty="0">
                <a:cs typeface="B Koodak" pitchFamily="2" charset="-78"/>
              </a:rPr>
              <a:t>اختلال ادراري و پيدايش خون در ادرار در سل دستگاه ادراري</a:t>
            </a:r>
          </a:p>
          <a:p>
            <a:pPr marL="457200" indent="-457200" algn="r" rtl="1">
              <a:buFontTx/>
              <a:buChar char="-"/>
            </a:pPr>
            <a:r>
              <a:rPr lang="fa-IR" sz="2000" dirty="0">
                <a:cs typeface="B Koodak" pitchFamily="2" charset="-78"/>
              </a:rPr>
              <a:t>نازايي در سل اعضاي تناسلي</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533400"/>
          </a:xfrm>
        </p:spPr>
        <p:txBody>
          <a:bodyPr>
            <a:normAutofit/>
          </a:bodyPr>
          <a:lstStyle/>
          <a:p>
            <a:r>
              <a:rPr lang="fa-IR" sz="2400" dirty="0">
                <a:cs typeface="B Titr" pitchFamily="2" charset="-78"/>
              </a:rPr>
              <a:t>انواع بيماريابي سل</a:t>
            </a:r>
          </a:p>
        </p:txBody>
      </p:sp>
      <p:sp>
        <p:nvSpPr>
          <p:cNvPr id="3" name="Content Placeholder 2"/>
          <p:cNvSpPr>
            <a:spLocks noGrp="1"/>
          </p:cNvSpPr>
          <p:nvPr>
            <p:ph idx="1"/>
          </p:nvPr>
        </p:nvSpPr>
        <p:spPr>
          <a:xfrm>
            <a:off x="457200" y="990600"/>
            <a:ext cx="8229600" cy="5410200"/>
          </a:xfrm>
        </p:spPr>
        <p:txBody>
          <a:bodyPr>
            <a:normAutofit/>
          </a:bodyPr>
          <a:lstStyle/>
          <a:p>
            <a:pPr marL="457200" indent="-457200" algn="r" rtl="1">
              <a:buNone/>
            </a:pPr>
            <a:endParaRPr lang="fa-IR" sz="2000" dirty="0">
              <a:cs typeface="B Koodak" pitchFamily="2" charset="-78"/>
            </a:endParaRPr>
          </a:p>
          <a:p>
            <a:pPr marL="457200" indent="-457200" algn="r" rtl="1">
              <a:buNone/>
            </a:pPr>
            <a:r>
              <a:rPr lang="fa-IR" sz="2000" dirty="0">
                <a:cs typeface="B Koodak" pitchFamily="2" charset="-78"/>
              </a:rPr>
              <a:t>1- بيماريابي فعال</a:t>
            </a:r>
          </a:p>
          <a:p>
            <a:pPr marL="457200" indent="-457200" algn="r" rtl="1">
              <a:buNone/>
            </a:pPr>
            <a:r>
              <a:rPr lang="fa-IR" sz="2000" dirty="0">
                <a:cs typeface="B Koodak" pitchFamily="2" charset="-78"/>
              </a:rPr>
              <a:t>2- بيماريابي غيرفعال</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7166"/>
            <a:ext cx="8007424" cy="5815034"/>
          </a:xfrm>
        </p:spPr>
        <p:txBody>
          <a:bodyPr>
            <a:normAutofit/>
          </a:bodyPr>
          <a:lstStyle/>
          <a:p>
            <a:pPr marL="137160" indent="0" algn="just" rtl="1">
              <a:lnSpc>
                <a:spcPct val="115000"/>
              </a:lnSpc>
              <a:buNone/>
            </a:pPr>
            <a:endParaRPr lang="fa-IR" sz="3200" b="1" dirty="0">
              <a:latin typeface="Times New Roman" panose="02020603050405020304" pitchFamily="18" charset="0"/>
              <a:ea typeface="Times New Roman" panose="02020603050405020304" pitchFamily="18" charset="0"/>
              <a:cs typeface="B Mitra" panose="00000400000000000000" pitchFamily="2" charset="-78"/>
            </a:endParaRPr>
          </a:p>
          <a:p>
            <a:pPr marL="137160" indent="0" algn="just" rtl="1">
              <a:lnSpc>
                <a:spcPct val="115000"/>
              </a:lnSpc>
              <a:buNone/>
            </a:pPr>
            <a:r>
              <a:rPr lang="fa-IR" sz="3200" b="1" dirty="0">
                <a:latin typeface="Calibri" panose="020F0502020204030204" pitchFamily="34" charset="0"/>
                <a:ea typeface="Calibri" panose="020F0502020204030204" pitchFamily="34" charset="0"/>
                <a:cs typeface="B Mitra" panose="00000400000000000000" pitchFamily="2" charset="-78"/>
              </a:rPr>
              <a:t>الف- بیماریابی غیرفعال</a:t>
            </a:r>
          </a:p>
          <a:p>
            <a:pPr marL="137160" lvl="0" indent="0" algn="just" rtl="1">
              <a:lnSpc>
                <a:spcPct val="115000"/>
              </a:lnSpc>
              <a:buClr>
                <a:prstClr val="white">
                  <a:shade val="95000"/>
                </a:prstClr>
              </a:buClr>
              <a:buNone/>
            </a:pPr>
            <a:r>
              <a:rPr lang="fa-IR" sz="3200" dirty="0">
                <a:latin typeface="Calibri" panose="020F0502020204030204" pitchFamily="34" charset="0"/>
                <a:ea typeface="Calibri" panose="020F0502020204030204" pitchFamily="34" charset="0"/>
                <a:cs typeface="B Mitra" panose="00000400000000000000" pitchFamily="2" charset="-78"/>
              </a:rPr>
              <a:t>بیماریابی سل، اصولاً غیرفعال است. یعنی از میان بیمارانی که به مراکز خدمات جامع سلامت، خانه های بهداشت و سایر مراکز درمانی دولتی و غیردولتی مراجعه می کنند، موارد مشکوک شناسایی و به طور مناسب مورد بررسی قرار می گیرند. </a:t>
            </a:r>
          </a:p>
          <a:p>
            <a:pPr marL="137160" lvl="0" indent="0" algn="just" rtl="1">
              <a:lnSpc>
                <a:spcPct val="115000"/>
              </a:lnSpc>
              <a:buClr>
                <a:prstClr val="white">
                  <a:shade val="95000"/>
                </a:prstClr>
              </a:buClr>
              <a:buNone/>
            </a:pPr>
            <a:r>
              <a:rPr lang="fa-IR" sz="3200" dirty="0">
                <a:latin typeface="Calibri" panose="020F0502020204030204" pitchFamily="34" charset="0"/>
                <a:ea typeface="Calibri" panose="020F0502020204030204" pitchFamily="34" charset="0"/>
                <a:cs typeface="B Mitra" panose="00000400000000000000" pitchFamily="2" charset="-78"/>
              </a:rPr>
              <a:t>اساس برنامه بیماریابی، بر یافتن منابع بیماری یعنی بیماران مبتلا به سل ریوی خلط مثبت، استوار است. </a:t>
            </a:r>
            <a:endParaRPr lang="en-US" sz="3200" dirty="0">
              <a:latin typeface="Calibri" panose="020F0502020204030204" pitchFamily="34" charset="0"/>
              <a:ea typeface="Calibri" panose="020F0502020204030204" pitchFamily="34" charset="0"/>
              <a:cs typeface="Arial" panose="020B0604020202020204" pitchFamily="34" charset="0"/>
            </a:endParaRPr>
          </a:p>
          <a:p>
            <a:pPr marL="137160" indent="0" algn="just" rtl="1">
              <a:lnSpc>
                <a:spcPct val="115000"/>
              </a:lnSpc>
              <a:buNone/>
            </a:pPr>
            <a:endParaRPr lang="fa-IR" sz="2000" b="1" dirty="0">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283508135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2047</TotalTime>
  <Words>4303</Words>
  <Application>Microsoft Office PowerPoint</Application>
  <PresentationFormat>On-screen Show (4:3)</PresentationFormat>
  <Paragraphs>491</Paragraphs>
  <Slides>56</Slides>
  <Notes>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56</vt:i4>
      </vt:variant>
    </vt:vector>
  </HeadingPairs>
  <TitlesOfParts>
    <vt:vector size="70" baseType="lpstr">
      <vt:lpstr>Arial</vt:lpstr>
      <vt:lpstr>B Mitra</vt:lpstr>
      <vt:lpstr>B Nazanin</vt:lpstr>
      <vt:lpstr>B Nazanin,Bold</vt:lpstr>
      <vt:lpstr>Book Antiqua</vt:lpstr>
      <vt:lpstr>Calibri</vt:lpstr>
      <vt:lpstr>Calibri Light</vt:lpstr>
      <vt:lpstr>Lucida Sans</vt:lpstr>
      <vt:lpstr>Times New Roman</vt:lpstr>
      <vt:lpstr>Wingdings</vt:lpstr>
      <vt:lpstr>Wingdings 2</vt:lpstr>
      <vt:lpstr>Wingdings 3</vt:lpstr>
      <vt:lpstr>Office Theme</vt:lpstr>
      <vt:lpstr>Apex</vt:lpstr>
      <vt:lpstr>PowerPoint Presentation</vt:lpstr>
      <vt:lpstr>چرا سل؟</vt:lpstr>
      <vt:lpstr>PowerPoint Presentation</vt:lpstr>
      <vt:lpstr>نكات كلي پيرامون بيماري سل</vt:lpstr>
      <vt:lpstr>انواع سل</vt:lpstr>
      <vt:lpstr>علايم ابتلاء به بيماري سل</vt:lpstr>
      <vt:lpstr>علایم سل خارج ریوی</vt:lpstr>
      <vt:lpstr>انواع بيماريابي سل</vt:lpstr>
      <vt:lpstr>PowerPoint Presentation</vt:lpstr>
      <vt:lpstr>PowerPoint Presentation</vt:lpstr>
      <vt:lpstr>PowerPoint Presentation</vt:lpstr>
      <vt:lpstr>تشخيص سل ريوي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انواع روش هاي تشخيصي در سل ريوي</vt:lpstr>
      <vt:lpstr>انواع روش هاي تشخيصي در سل ريوي</vt:lpstr>
      <vt:lpstr>تشخيص سل خارج ريوي</vt:lpstr>
      <vt:lpstr>اصول درمان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شرایط بستری کردن بیماران مبتلا به سل ریوی</vt:lpstr>
      <vt:lpstr>درمان كوتاه مدت تحت نظارت مستقيم (DOTS)</vt:lpstr>
      <vt:lpstr>عوارض دارویی</vt:lpstr>
      <vt:lpstr>پیشگیری از بروز عوارض دارویی</vt:lpstr>
      <vt:lpstr>توجه:</vt:lpstr>
      <vt:lpstr>عوارض داروهای ضد سل:</vt:lpstr>
      <vt:lpstr>PowerPoint Presentation</vt:lpstr>
      <vt:lpstr> عوارض خفيف: </vt:lpstr>
      <vt:lpstr>نحوه برخورد با عوارض خفيف داروهای ضد سل</vt:lpstr>
      <vt:lpstr>نحوه برخورد با عوارض شديد داروهای ضد سل</vt:lpstr>
      <vt:lpstr>پایش حین و بعد از درمان</vt:lpstr>
      <vt:lpstr>جدول ( 1) - زمان بندی پایش درمان بوسیله آزمایش خلط در بیماران مبتلا به سل ریوی خلط مثبت</vt:lpstr>
      <vt:lpstr>طبقه بندی موارد درمان</vt:lpstr>
      <vt:lpstr>ب- پایش بعد از درمان (پیگیری بیماران بعد از بهبودی)</vt:lpstr>
      <vt:lpstr>سل در کودکان</vt:lpstr>
      <vt:lpstr>PowerPoint Presentation</vt:lpstr>
      <vt:lpstr>PowerPoint Presentation</vt:lpstr>
      <vt:lpstr> دستورالعمل هاي مهم در برنامه کنترل و مبارزه با بيماري سل </vt:lpstr>
      <vt:lpstr>PowerPoint Presentation</vt:lpstr>
      <vt:lpstr>PowerPoint Presentation</vt:lpstr>
      <vt:lpstr>PowerPoint Presentation</vt:lpstr>
      <vt:lpstr> پيگيري اطرافيان بيمار:  </vt:lpstr>
      <vt:lpstr> پيگيري اطرافيان بيمار:  </vt:lpstr>
      <vt:lpstr>پیروز باشید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Shamsipour</dc:creator>
  <cp:lastModifiedBy>Shamsipour</cp:lastModifiedBy>
  <cp:revision>251</cp:revision>
  <dcterms:created xsi:type="dcterms:W3CDTF">2006-08-16T00:00:00Z</dcterms:created>
  <dcterms:modified xsi:type="dcterms:W3CDTF">2025-06-22T06:41:57Z</dcterms:modified>
</cp:coreProperties>
</file>